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5" r:id="rId1"/>
  </p:sldMasterIdLst>
  <p:notesMasterIdLst>
    <p:notesMasterId r:id="rId33"/>
  </p:notesMasterIdLst>
  <p:handoutMasterIdLst>
    <p:handoutMasterId r:id="rId34"/>
  </p:handoutMasterIdLst>
  <p:sldIdLst>
    <p:sldId id="291" r:id="rId2"/>
    <p:sldId id="322" r:id="rId3"/>
    <p:sldId id="323" r:id="rId4"/>
    <p:sldId id="292" r:id="rId5"/>
    <p:sldId id="32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5" r:id="rId26"/>
    <p:sldId id="316" r:id="rId27"/>
    <p:sldId id="317" r:id="rId28"/>
    <p:sldId id="318" r:id="rId29"/>
    <p:sldId id="321" r:id="rId30"/>
    <p:sldId id="320" r:id="rId31"/>
    <p:sldId id="285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7" autoAdjust="0"/>
    <p:restoredTop sz="94650"/>
  </p:normalViewPr>
  <p:slideViewPr>
    <p:cSldViewPr snapToGrid="0">
      <p:cViewPr varScale="1">
        <p:scale>
          <a:sx n="63" d="100"/>
          <a:sy n="63" d="100"/>
        </p:scale>
        <p:origin x="5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27B4C-0741-4A33-B928-30253B1F262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9EF956-6E4B-42BB-AC92-AEFD0C82747C}">
      <dgm:prSet/>
      <dgm:spPr/>
      <dgm:t>
        <a:bodyPr/>
        <a:lstStyle/>
        <a:p>
          <a:r>
            <a:rPr lang="tr-TR"/>
            <a:t>Lisans öğrencilerine 14.07.2010 tarihli ve 27641 sayılı Resmî Gazete’de yayımlanan Maltepe Üniversitesi Önlisans ve Lisans Eğitim ve Öğretim ve Sınav Yönetmeliği uygulanır. (Lisans Yönetmeliği)</a:t>
          </a:r>
          <a:endParaRPr lang="en-US"/>
        </a:p>
      </dgm:t>
    </dgm:pt>
    <dgm:pt modelId="{5DC7382E-65AC-4D2D-A3D0-E3BE7E3CC77B}" type="parTrans" cxnId="{48CE749A-A712-499A-A157-B37C7B7612AB}">
      <dgm:prSet/>
      <dgm:spPr/>
      <dgm:t>
        <a:bodyPr/>
        <a:lstStyle/>
        <a:p>
          <a:endParaRPr lang="en-US"/>
        </a:p>
      </dgm:t>
    </dgm:pt>
    <dgm:pt modelId="{DD221733-665F-4EAA-B245-BAAECBCFA3A8}" type="sibTrans" cxnId="{48CE749A-A712-499A-A157-B37C7B7612AB}">
      <dgm:prSet/>
      <dgm:spPr/>
      <dgm:t>
        <a:bodyPr/>
        <a:lstStyle/>
        <a:p>
          <a:endParaRPr lang="en-US"/>
        </a:p>
      </dgm:t>
    </dgm:pt>
    <dgm:pt modelId="{E69DBE15-00BD-4FD3-878C-A14C47F4F173}">
      <dgm:prSet/>
      <dgm:spPr/>
      <dgm:t>
        <a:bodyPr/>
        <a:lstStyle/>
        <a:p>
          <a:r>
            <a:rPr lang="tr-TR"/>
            <a:t>Yaz döneminde ders alacak öğrenciler için bu dersler kapsamında 05.05.2011 tarihli ve 27925 sayılı Resmî Gazete’de yayımlanan Maltepe Üniversitesi Yaz Öğretimi Yönetmeliği uygulanır. (Yaz Yönetmeliği)</a:t>
          </a:r>
          <a:endParaRPr lang="en-US"/>
        </a:p>
      </dgm:t>
    </dgm:pt>
    <dgm:pt modelId="{0225E2C9-81F7-4362-BD91-E471E8BBF7E3}" type="parTrans" cxnId="{05D3D225-F87E-49EC-BD81-638EC0121992}">
      <dgm:prSet/>
      <dgm:spPr/>
      <dgm:t>
        <a:bodyPr/>
        <a:lstStyle/>
        <a:p>
          <a:endParaRPr lang="en-US"/>
        </a:p>
      </dgm:t>
    </dgm:pt>
    <dgm:pt modelId="{ECF782D7-E52E-4073-ADC8-7C8E268EE555}" type="sibTrans" cxnId="{05D3D225-F87E-49EC-BD81-638EC0121992}">
      <dgm:prSet/>
      <dgm:spPr/>
      <dgm:t>
        <a:bodyPr/>
        <a:lstStyle/>
        <a:p>
          <a:endParaRPr lang="en-US"/>
        </a:p>
      </dgm:t>
    </dgm:pt>
    <dgm:pt modelId="{CCEED36F-F524-CE4D-8F1F-E9B2C492EFCC}" type="pres">
      <dgm:prSet presAssocID="{4EC27B4C-0741-4A33-B928-30253B1F2623}" presName="linear" presStyleCnt="0">
        <dgm:presLayoutVars>
          <dgm:animLvl val="lvl"/>
          <dgm:resizeHandles val="exact"/>
        </dgm:presLayoutVars>
      </dgm:prSet>
      <dgm:spPr/>
    </dgm:pt>
    <dgm:pt modelId="{C30896ED-6334-9C4C-A71F-92593489D4E6}" type="pres">
      <dgm:prSet presAssocID="{4B9EF956-6E4B-42BB-AC92-AEFD0C8274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AF12746-E6B7-2F4B-845C-CB517AE7BB9A}" type="pres">
      <dgm:prSet presAssocID="{DD221733-665F-4EAA-B245-BAAECBCFA3A8}" presName="spacer" presStyleCnt="0"/>
      <dgm:spPr/>
    </dgm:pt>
    <dgm:pt modelId="{29209353-80AB-3148-B2B6-009330A049C0}" type="pres">
      <dgm:prSet presAssocID="{E69DBE15-00BD-4FD3-878C-A14C47F4F17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5D3D225-F87E-49EC-BD81-638EC0121992}" srcId="{4EC27B4C-0741-4A33-B928-30253B1F2623}" destId="{E69DBE15-00BD-4FD3-878C-A14C47F4F173}" srcOrd="1" destOrd="0" parTransId="{0225E2C9-81F7-4362-BD91-E471E8BBF7E3}" sibTransId="{ECF782D7-E52E-4073-ADC8-7C8E268EE555}"/>
    <dgm:cxn modelId="{A1970F6D-95ED-C540-930F-4241544B6454}" type="presOf" srcId="{4EC27B4C-0741-4A33-B928-30253B1F2623}" destId="{CCEED36F-F524-CE4D-8F1F-E9B2C492EFCC}" srcOrd="0" destOrd="0" presId="urn:microsoft.com/office/officeart/2005/8/layout/vList2"/>
    <dgm:cxn modelId="{48CE749A-A712-499A-A157-B37C7B7612AB}" srcId="{4EC27B4C-0741-4A33-B928-30253B1F2623}" destId="{4B9EF956-6E4B-42BB-AC92-AEFD0C82747C}" srcOrd="0" destOrd="0" parTransId="{5DC7382E-65AC-4D2D-A3D0-E3BE7E3CC77B}" sibTransId="{DD221733-665F-4EAA-B245-BAAECBCFA3A8}"/>
    <dgm:cxn modelId="{CCCD639E-06C8-6040-8D14-B25256AA43A6}" type="presOf" srcId="{E69DBE15-00BD-4FD3-878C-A14C47F4F173}" destId="{29209353-80AB-3148-B2B6-009330A049C0}" srcOrd="0" destOrd="0" presId="urn:microsoft.com/office/officeart/2005/8/layout/vList2"/>
    <dgm:cxn modelId="{07D361D6-07A1-3C4B-A185-D4CDEAFDE490}" type="presOf" srcId="{4B9EF956-6E4B-42BB-AC92-AEFD0C82747C}" destId="{C30896ED-6334-9C4C-A71F-92593489D4E6}" srcOrd="0" destOrd="0" presId="urn:microsoft.com/office/officeart/2005/8/layout/vList2"/>
    <dgm:cxn modelId="{195213B2-A7CD-B445-A5AC-28D692F488D9}" type="presParOf" srcId="{CCEED36F-F524-CE4D-8F1F-E9B2C492EFCC}" destId="{C30896ED-6334-9C4C-A71F-92593489D4E6}" srcOrd="0" destOrd="0" presId="urn:microsoft.com/office/officeart/2005/8/layout/vList2"/>
    <dgm:cxn modelId="{7BED16F6-5382-2E49-ACA8-98E4BDE2150D}" type="presParOf" srcId="{CCEED36F-F524-CE4D-8F1F-E9B2C492EFCC}" destId="{4AF12746-E6B7-2F4B-845C-CB517AE7BB9A}" srcOrd="1" destOrd="0" presId="urn:microsoft.com/office/officeart/2005/8/layout/vList2"/>
    <dgm:cxn modelId="{720CE859-9610-C344-8944-CA8DA5EF4EED}" type="presParOf" srcId="{CCEED36F-F524-CE4D-8F1F-E9B2C492EFCC}" destId="{29209353-80AB-3148-B2B6-009330A049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64CE00-AB9F-4551-9390-E50F22364F15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F040119-1C8A-4AC0-BD1F-9CA4BEDB4C65}">
      <dgm:prSet/>
      <dgm:spPr/>
      <dgm:t>
        <a:bodyPr/>
        <a:lstStyle/>
        <a:p>
          <a:r>
            <a:rPr lang="tr-TR"/>
            <a:t>Kısa süreli sınav sonuçları, ara sınav sonuçları, yarıyıl sonu (final) sınav sonuçları dersin öğretim elemanı tarafından otomasyon sistemi aracılığıyla duyurulur. </a:t>
          </a:r>
          <a:endParaRPr lang="en-US"/>
        </a:p>
      </dgm:t>
    </dgm:pt>
    <dgm:pt modelId="{EC3613FC-B4F6-4A2B-BC90-03419A001BC1}" type="parTrans" cxnId="{D3AC5CB0-5CA4-46AE-8888-722C3DF857A5}">
      <dgm:prSet/>
      <dgm:spPr/>
      <dgm:t>
        <a:bodyPr/>
        <a:lstStyle/>
        <a:p>
          <a:endParaRPr lang="en-US"/>
        </a:p>
      </dgm:t>
    </dgm:pt>
    <dgm:pt modelId="{D584AF0A-4DA6-4EB6-9C73-0D0F19AC8706}" type="sibTrans" cxnId="{D3AC5CB0-5CA4-46AE-8888-722C3DF857A5}">
      <dgm:prSet/>
      <dgm:spPr/>
      <dgm:t>
        <a:bodyPr/>
        <a:lstStyle/>
        <a:p>
          <a:endParaRPr lang="en-US"/>
        </a:p>
      </dgm:t>
    </dgm:pt>
    <dgm:pt modelId="{2852309A-F815-4727-9C1E-97815FF7F175}">
      <dgm:prSet/>
      <dgm:spPr/>
      <dgm:t>
        <a:bodyPr/>
        <a:lstStyle/>
        <a:p>
          <a:r>
            <a:rPr lang="tr-TR"/>
            <a:t>Başarı notuna etki eden tüm sınav sonuçları ve yarıyıl sonu başarı notu MÜBİS’den öğrenilebilir. </a:t>
          </a:r>
          <a:endParaRPr lang="en-US"/>
        </a:p>
      </dgm:t>
    </dgm:pt>
    <dgm:pt modelId="{E425F7B8-D950-4D8C-B6F3-18E08A816620}" type="parTrans" cxnId="{7679163A-2648-4F70-9EAB-EA538D592852}">
      <dgm:prSet/>
      <dgm:spPr/>
      <dgm:t>
        <a:bodyPr/>
        <a:lstStyle/>
        <a:p>
          <a:endParaRPr lang="en-US"/>
        </a:p>
      </dgm:t>
    </dgm:pt>
    <dgm:pt modelId="{0DC3A3D0-4C06-44CF-8200-00408D3AB4F6}" type="sibTrans" cxnId="{7679163A-2648-4F70-9EAB-EA538D592852}">
      <dgm:prSet/>
      <dgm:spPr/>
      <dgm:t>
        <a:bodyPr/>
        <a:lstStyle/>
        <a:p>
          <a:endParaRPr lang="en-US"/>
        </a:p>
      </dgm:t>
    </dgm:pt>
    <dgm:pt modelId="{946E68CD-D029-5841-8B2F-B39EDE6BFA98}" type="pres">
      <dgm:prSet presAssocID="{E064CE00-AB9F-4551-9390-E50F22364F15}" presName="linear" presStyleCnt="0">
        <dgm:presLayoutVars>
          <dgm:animLvl val="lvl"/>
          <dgm:resizeHandles val="exact"/>
        </dgm:presLayoutVars>
      </dgm:prSet>
      <dgm:spPr/>
    </dgm:pt>
    <dgm:pt modelId="{7366DB01-40C6-F144-89A6-6DC1EE39EE18}" type="pres">
      <dgm:prSet presAssocID="{DF040119-1C8A-4AC0-BD1F-9CA4BEDB4C6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C372A7F-A501-D04C-8798-FCB4ED2088EB}" type="pres">
      <dgm:prSet presAssocID="{D584AF0A-4DA6-4EB6-9C73-0D0F19AC8706}" presName="spacer" presStyleCnt="0"/>
      <dgm:spPr/>
    </dgm:pt>
    <dgm:pt modelId="{1AE11B1C-CCC1-774A-9A6A-7CAC1318CEB2}" type="pres">
      <dgm:prSet presAssocID="{2852309A-F815-4727-9C1E-97815FF7F1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4E1B70F-B3D4-C94F-8325-D5AA6F5C63A7}" type="presOf" srcId="{E064CE00-AB9F-4551-9390-E50F22364F15}" destId="{946E68CD-D029-5841-8B2F-B39EDE6BFA98}" srcOrd="0" destOrd="0" presId="urn:microsoft.com/office/officeart/2005/8/layout/vList2"/>
    <dgm:cxn modelId="{0853F117-F066-1047-9867-B6D76588EFE0}" type="presOf" srcId="{DF040119-1C8A-4AC0-BD1F-9CA4BEDB4C65}" destId="{7366DB01-40C6-F144-89A6-6DC1EE39EE18}" srcOrd="0" destOrd="0" presId="urn:microsoft.com/office/officeart/2005/8/layout/vList2"/>
    <dgm:cxn modelId="{7679163A-2648-4F70-9EAB-EA538D592852}" srcId="{E064CE00-AB9F-4551-9390-E50F22364F15}" destId="{2852309A-F815-4727-9C1E-97815FF7F175}" srcOrd="1" destOrd="0" parTransId="{E425F7B8-D950-4D8C-B6F3-18E08A816620}" sibTransId="{0DC3A3D0-4C06-44CF-8200-00408D3AB4F6}"/>
    <dgm:cxn modelId="{31F0B07B-27E7-5940-A3DF-DE52DAE3F959}" type="presOf" srcId="{2852309A-F815-4727-9C1E-97815FF7F175}" destId="{1AE11B1C-CCC1-774A-9A6A-7CAC1318CEB2}" srcOrd="0" destOrd="0" presId="urn:microsoft.com/office/officeart/2005/8/layout/vList2"/>
    <dgm:cxn modelId="{D3AC5CB0-5CA4-46AE-8888-722C3DF857A5}" srcId="{E064CE00-AB9F-4551-9390-E50F22364F15}" destId="{DF040119-1C8A-4AC0-BD1F-9CA4BEDB4C65}" srcOrd="0" destOrd="0" parTransId="{EC3613FC-B4F6-4A2B-BC90-03419A001BC1}" sibTransId="{D584AF0A-4DA6-4EB6-9C73-0D0F19AC8706}"/>
    <dgm:cxn modelId="{7DF4326E-415B-314B-8923-9396304B5166}" type="presParOf" srcId="{946E68CD-D029-5841-8B2F-B39EDE6BFA98}" destId="{7366DB01-40C6-F144-89A6-6DC1EE39EE18}" srcOrd="0" destOrd="0" presId="urn:microsoft.com/office/officeart/2005/8/layout/vList2"/>
    <dgm:cxn modelId="{C8BACB49-87A9-4749-AC34-AD528CB5514F}" type="presParOf" srcId="{946E68CD-D029-5841-8B2F-B39EDE6BFA98}" destId="{2C372A7F-A501-D04C-8798-FCB4ED2088EB}" srcOrd="1" destOrd="0" presId="urn:microsoft.com/office/officeart/2005/8/layout/vList2"/>
    <dgm:cxn modelId="{366E97F7-4AF9-1D49-84B0-DE228536C13B}" type="presParOf" srcId="{946E68CD-D029-5841-8B2F-B39EDE6BFA98}" destId="{1AE11B1C-CCC1-774A-9A6A-7CAC1318CE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26CB01-444D-4B86-82AE-B17F7A95C5A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150A41-24EF-4685-9DEC-042B320F4430}">
      <dgm:prSet/>
      <dgm:spPr/>
      <dgm:t>
        <a:bodyPr/>
        <a:lstStyle/>
        <a:p>
          <a:r>
            <a:rPr lang="tr-TR"/>
            <a:t>Yarıyıl sonu (final) sınavından aldığı notla birlikte, diğer ders içi çalışma ve ara sınavlardan almış olduğu notların ağırlıklarına göre hesaplanan yarıyıl sonu başarı notu “F” olan öğrenciler, o dersin Bütünleme Sınavına girebilir. </a:t>
          </a:r>
          <a:endParaRPr lang="en-US"/>
        </a:p>
      </dgm:t>
    </dgm:pt>
    <dgm:pt modelId="{43BD2EB6-AFF0-46AE-994C-EDC8FB5B3B5F}" type="parTrans" cxnId="{9F0AC8D0-FB1A-4F3B-B310-1691B8716DC5}">
      <dgm:prSet/>
      <dgm:spPr/>
      <dgm:t>
        <a:bodyPr/>
        <a:lstStyle/>
        <a:p>
          <a:endParaRPr lang="en-US"/>
        </a:p>
      </dgm:t>
    </dgm:pt>
    <dgm:pt modelId="{235B8053-BDE9-4918-A9CC-1D7A5AD489D7}" type="sibTrans" cxnId="{9F0AC8D0-FB1A-4F3B-B310-1691B8716DC5}">
      <dgm:prSet/>
      <dgm:spPr/>
      <dgm:t>
        <a:bodyPr/>
        <a:lstStyle/>
        <a:p>
          <a:endParaRPr lang="en-US"/>
        </a:p>
      </dgm:t>
    </dgm:pt>
    <dgm:pt modelId="{9054A709-139F-4733-8154-DBFDB0E08A35}">
      <dgm:prSet/>
      <dgm:spPr/>
      <dgm:t>
        <a:bodyPr/>
        <a:lstStyle/>
        <a:p>
          <a:r>
            <a:rPr lang="tr-TR"/>
            <a:t>Bütünleme Sınavı sonucunda da başarı notu “F” olan öğrenciler, dersten başarısız olmuştur. Dersin not karşılığı 0 (sıfır) olarak genel ağırlıklı not ortalamasına dahil edilir. </a:t>
          </a:r>
          <a:endParaRPr lang="en-US"/>
        </a:p>
      </dgm:t>
    </dgm:pt>
    <dgm:pt modelId="{BA8EA71C-8013-4445-A21A-E9224FE9E811}" type="parTrans" cxnId="{0D786B40-8362-4F74-96D1-8E84EF6B8AE8}">
      <dgm:prSet/>
      <dgm:spPr/>
      <dgm:t>
        <a:bodyPr/>
        <a:lstStyle/>
        <a:p>
          <a:endParaRPr lang="en-US"/>
        </a:p>
      </dgm:t>
    </dgm:pt>
    <dgm:pt modelId="{C905CDF6-FFC8-4C9B-AD36-7A4B418EE86A}" type="sibTrans" cxnId="{0D786B40-8362-4F74-96D1-8E84EF6B8AE8}">
      <dgm:prSet/>
      <dgm:spPr/>
      <dgm:t>
        <a:bodyPr/>
        <a:lstStyle/>
        <a:p>
          <a:endParaRPr lang="en-US"/>
        </a:p>
      </dgm:t>
    </dgm:pt>
    <dgm:pt modelId="{9416287D-ECB2-374D-903A-ED2A7F1213B6}" type="pres">
      <dgm:prSet presAssocID="{3726CB01-444D-4B86-82AE-B17F7A95C5A1}" presName="outerComposite" presStyleCnt="0">
        <dgm:presLayoutVars>
          <dgm:chMax val="5"/>
          <dgm:dir/>
          <dgm:resizeHandles val="exact"/>
        </dgm:presLayoutVars>
      </dgm:prSet>
      <dgm:spPr/>
    </dgm:pt>
    <dgm:pt modelId="{7F90D271-21CC-734D-ACC5-45855D0BC548}" type="pres">
      <dgm:prSet presAssocID="{3726CB01-444D-4B86-82AE-B17F7A95C5A1}" presName="dummyMaxCanvas" presStyleCnt="0">
        <dgm:presLayoutVars/>
      </dgm:prSet>
      <dgm:spPr/>
    </dgm:pt>
    <dgm:pt modelId="{C4C73D8A-59EA-6646-99C0-D1D1A998E135}" type="pres">
      <dgm:prSet presAssocID="{3726CB01-444D-4B86-82AE-B17F7A95C5A1}" presName="TwoNodes_1" presStyleLbl="node1" presStyleIdx="0" presStyleCnt="2">
        <dgm:presLayoutVars>
          <dgm:bulletEnabled val="1"/>
        </dgm:presLayoutVars>
      </dgm:prSet>
      <dgm:spPr/>
    </dgm:pt>
    <dgm:pt modelId="{4E7D8684-5FFD-084A-B084-89F7FEC157F0}" type="pres">
      <dgm:prSet presAssocID="{3726CB01-444D-4B86-82AE-B17F7A95C5A1}" presName="TwoNodes_2" presStyleLbl="node1" presStyleIdx="1" presStyleCnt="2">
        <dgm:presLayoutVars>
          <dgm:bulletEnabled val="1"/>
        </dgm:presLayoutVars>
      </dgm:prSet>
      <dgm:spPr/>
    </dgm:pt>
    <dgm:pt modelId="{07D37C62-359F-7F45-83F0-7B3516EDC659}" type="pres">
      <dgm:prSet presAssocID="{3726CB01-444D-4B86-82AE-B17F7A95C5A1}" presName="TwoConn_1-2" presStyleLbl="fgAccFollowNode1" presStyleIdx="0" presStyleCnt="1">
        <dgm:presLayoutVars>
          <dgm:bulletEnabled val="1"/>
        </dgm:presLayoutVars>
      </dgm:prSet>
      <dgm:spPr/>
    </dgm:pt>
    <dgm:pt modelId="{49048028-95B6-6843-BA2F-E29373C72D34}" type="pres">
      <dgm:prSet presAssocID="{3726CB01-444D-4B86-82AE-B17F7A95C5A1}" presName="TwoNodes_1_text" presStyleLbl="node1" presStyleIdx="1" presStyleCnt="2">
        <dgm:presLayoutVars>
          <dgm:bulletEnabled val="1"/>
        </dgm:presLayoutVars>
      </dgm:prSet>
      <dgm:spPr/>
    </dgm:pt>
    <dgm:pt modelId="{EB08BBE2-B971-E14E-AC23-D1C1D8CA9C0A}" type="pres">
      <dgm:prSet presAssocID="{3726CB01-444D-4B86-82AE-B17F7A95C5A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A004B19-D9BA-384C-BCEC-000119C6E94D}" type="presOf" srcId="{A0150A41-24EF-4685-9DEC-042B320F4430}" destId="{49048028-95B6-6843-BA2F-E29373C72D34}" srcOrd="1" destOrd="0" presId="urn:microsoft.com/office/officeart/2005/8/layout/vProcess5"/>
    <dgm:cxn modelId="{003E4836-E979-254D-A383-C49849619BF9}" type="presOf" srcId="{235B8053-BDE9-4918-A9CC-1D7A5AD489D7}" destId="{07D37C62-359F-7F45-83F0-7B3516EDC659}" srcOrd="0" destOrd="0" presId="urn:microsoft.com/office/officeart/2005/8/layout/vProcess5"/>
    <dgm:cxn modelId="{0D786B40-8362-4F74-96D1-8E84EF6B8AE8}" srcId="{3726CB01-444D-4B86-82AE-B17F7A95C5A1}" destId="{9054A709-139F-4733-8154-DBFDB0E08A35}" srcOrd="1" destOrd="0" parTransId="{BA8EA71C-8013-4445-A21A-E9224FE9E811}" sibTransId="{C905CDF6-FFC8-4C9B-AD36-7A4B418EE86A}"/>
    <dgm:cxn modelId="{D245AE6E-FD75-D143-8755-7E27CC67E75B}" type="presOf" srcId="{3726CB01-444D-4B86-82AE-B17F7A95C5A1}" destId="{9416287D-ECB2-374D-903A-ED2A7F1213B6}" srcOrd="0" destOrd="0" presId="urn:microsoft.com/office/officeart/2005/8/layout/vProcess5"/>
    <dgm:cxn modelId="{AB624F92-7ED6-3449-BD88-2BCCBB4D188B}" type="presOf" srcId="{9054A709-139F-4733-8154-DBFDB0E08A35}" destId="{EB08BBE2-B971-E14E-AC23-D1C1D8CA9C0A}" srcOrd="1" destOrd="0" presId="urn:microsoft.com/office/officeart/2005/8/layout/vProcess5"/>
    <dgm:cxn modelId="{5B781D94-7BB8-6649-AD6E-012F989E61F3}" type="presOf" srcId="{A0150A41-24EF-4685-9DEC-042B320F4430}" destId="{C4C73D8A-59EA-6646-99C0-D1D1A998E135}" srcOrd="0" destOrd="0" presId="urn:microsoft.com/office/officeart/2005/8/layout/vProcess5"/>
    <dgm:cxn modelId="{4C64B9C5-516D-564F-8BDF-968E20CC1E4B}" type="presOf" srcId="{9054A709-139F-4733-8154-DBFDB0E08A35}" destId="{4E7D8684-5FFD-084A-B084-89F7FEC157F0}" srcOrd="0" destOrd="0" presId="urn:microsoft.com/office/officeart/2005/8/layout/vProcess5"/>
    <dgm:cxn modelId="{9F0AC8D0-FB1A-4F3B-B310-1691B8716DC5}" srcId="{3726CB01-444D-4B86-82AE-B17F7A95C5A1}" destId="{A0150A41-24EF-4685-9DEC-042B320F4430}" srcOrd="0" destOrd="0" parTransId="{43BD2EB6-AFF0-46AE-994C-EDC8FB5B3B5F}" sibTransId="{235B8053-BDE9-4918-A9CC-1D7A5AD489D7}"/>
    <dgm:cxn modelId="{A91F02DE-EE7C-EA49-AA4C-5A78B404548B}" type="presParOf" srcId="{9416287D-ECB2-374D-903A-ED2A7F1213B6}" destId="{7F90D271-21CC-734D-ACC5-45855D0BC548}" srcOrd="0" destOrd="0" presId="urn:microsoft.com/office/officeart/2005/8/layout/vProcess5"/>
    <dgm:cxn modelId="{8BE8FF45-31E3-D242-A066-DF34D827AFCF}" type="presParOf" srcId="{9416287D-ECB2-374D-903A-ED2A7F1213B6}" destId="{C4C73D8A-59EA-6646-99C0-D1D1A998E135}" srcOrd="1" destOrd="0" presId="urn:microsoft.com/office/officeart/2005/8/layout/vProcess5"/>
    <dgm:cxn modelId="{D504337A-5E1A-8146-A189-0FE1A702D91A}" type="presParOf" srcId="{9416287D-ECB2-374D-903A-ED2A7F1213B6}" destId="{4E7D8684-5FFD-084A-B084-89F7FEC157F0}" srcOrd="2" destOrd="0" presId="urn:microsoft.com/office/officeart/2005/8/layout/vProcess5"/>
    <dgm:cxn modelId="{9E3ABB9D-487B-3044-8B5B-1CE03B1031E6}" type="presParOf" srcId="{9416287D-ECB2-374D-903A-ED2A7F1213B6}" destId="{07D37C62-359F-7F45-83F0-7B3516EDC659}" srcOrd="3" destOrd="0" presId="urn:microsoft.com/office/officeart/2005/8/layout/vProcess5"/>
    <dgm:cxn modelId="{11907CA7-650C-BD4D-9901-B26F76D82AC1}" type="presParOf" srcId="{9416287D-ECB2-374D-903A-ED2A7F1213B6}" destId="{49048028-95B6-6843-BA2F-E29373C72D34}" srcOrd="4" destOrd="0" presId="urn:microsoft.com/office/officeart/2005/8/layout/vProcess5"/>
    <dgm:cxn modelId="{78AD1053-8EC3-C74F-8C9D-EC527BC35035}" type="presParOf" srcId="{9416287D-ECB2-374D-903A-ED2A7F1213B6}" destId="{EB08BBE2-B971-E14E-AC23-D1C1D8CA9C0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6DC079-1849-4A54-99B2-45D8ABE10282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DF93B30-02B1-415A-B862-9E597EE28625}">
      <dgm:prSet/>
      <dgm:spPr/>
      <dgm:t>
        <a:bodyPr/>
        <a:lstStyle/>
        <a:p>
          <a:r>
            <a:rPr lang="tr-TR"/>
            <a:t>Öğrenciler, yarıyıl sonunda başarı notunun “F”, “DD” veya “DC” olduğu dersler için bütünleme sınavına girebilirler. </a:t>
          </a:r>
          <a:endParaRPr lang="en-US"/>
        </a:p>
      </dgm:t>
    </dgm:pt>
    <dgm:pt modelId="{C02AA354-9F49-4FEB-A78F-56712B403516}" type="parTrans" cxnId="{EC653D36-9D18-4935-96FC-CC2F9B13BAB9}">
      <dgm:prSet/>
      <dgm:spPr/>
      <dgm:t>
        <a:bodyPr/>
        <a:lstStyle/>
        <a:p>
          <a:endParaRPr lang="en-US"/>
        </a:p>
      </dgm:t>
    </dgm:pt>
    <dgm:pt modelId="{CD2993CD-6CFE-4C16-91E3-13DFCEAB1AE6}" type="sibTrans" cxnId="{EC653D36-9D18-4935-96FC-CC2F9B13BAB9}">
      <dgm:prSet/>
      <dgm:spPr/>
      <dgm:t>
        <a:bodyPr/>
        <a:lstStyle/>
        <a:p>
          <a:endParaRPr lang="en-US"/>
        </a:p>
      </dgm:t>
    </dgm:pt>
    <dgm:pt modelId="{8F35EDF4-A62A-4CB0-B6F2-D27487265C43}">
      <dgm:prSet/>
      <dgm:spPr/>
      <dgm:t>
        <a:bodyPr/>
        <a:lstStyle/>
        <a:p>
          <a:r>
            <a:rPr lang="tr-TR"/>
            <a:t>Bütünleme Sınavlarının başlangıç ve bitiş tarihleri akademik takvimde belirtilir. Sınavların gün ve saatlerini içeren sınav takvimi Fakülte’nin internet sayfasındaki Duyurular bölümünde ilan edilir. </a:t>
          </a:r>
          <a:endParaRPr lang="en-US"/>
        </a:p>
      </dgm:t>
    </dgm:pt>
    <dgm:pt modelId="{B77D0EFD-9C28-4177-81D5-87EE7C92BEEA}" type="parTrans" cxnId="{5DBF525C-2AF4-43B2-906D-85FA4BF9A916}">
      <dgm:prSet/>
      <dgm:spPr/>
      <dgm:t>
        <a:bodyPr/>
        <a:lstStyle/>
        <a:p>
          <a:endParaRPr lang="en-US"/>
        </a:p>
      </dgm:t>
    </dgm:pt>
    <dgm:pt modelId="{4D5B07CF-053A-4BB3-AFB8-DFF29A95D68E}" type="sibTrans" cxnId="{5DBF525C-2AF4-43B2-906D-85FA4BF9A916}">
      <dgm:prSet/>
      <dgm:spPr/>
      <dgm:t>
        <a:bodyPr/>
        <a:lstStyle/>
        <a:p>
          <a:endParaRPr lang="en-US"/>
        </a:p>
      </dgm:t>
    </dgm:pt>
    <dgm:pt modelId="{06331D26-BD9C-4E78-AEF8-794BA99477A0}">
      <dgm:prSet/>
      <dgm:spPr/>
      <dgm:t>
        <a:bodyPr/>
        <a:lstStyle/>
        <a:p>
          <a:r>
            <a:rPr lang="tr-TR"/>
            <a:t>Bütünleme sınavına giren öğrencilerin yarıyıl sonu başarı notunun hesaplanmasında final sınav notu yerine bütünleme sınav notu esas alınır.  </a:t>
          </a:r>
          <a:endParaRPr lang="en-US"/>
        </a:p>
      </dgm:t>
    </dgm:pt>
    <dgm:pt modelId="{9ED6CA78-35C0-4ADD-A9F8-0ED036F4A838}" type="parTrans" cxnId="{E7D051B8-FCE6-4FDB-8E18-760B67FCD303}">
      <dgm:prSet/>
      <dgm:spPr/>
      <dgm:t>
        <a:bodyPr/>
        <a:lstStyle/>
        <a:p>
          <a:endParaRPr lang="en-US"/>
        </a:p>
      </dgm:t>
    </dgm:pt>
    <dgm:pt modelId="{7ADEB9CA-DEB2-4F92-87DF-7FA3FC99635E}" type="sibTrans" cxnId="{E7D051B8-FCE6-4FDB-8E18-760B67FCD303}">
      <dgm:prSet/>
      <dgm:spPr/>
      <dgm:t>
        <a:bodyPr/>
        <a:lstStyle/>
        <a:p>
          <a:endParaRPr lang="en-US"/>
        </a:p>
      </dgm:t>
    </dgm:pt>
    <dgm:pt modelId="{95506D23-2CC8-4B45-B2D8-20DDF1A5DEEA}" type="pres">
      <dgm:prSet presAssocID="{356DC079-1849-4A54-99B2-45D8ABE102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6129F8-BF34-2744-A903-477D37395EB0}" type="pres">
      <dgm:prSet presAssocID="{1DF93B30-02B1-415A-B862-9E597EE28625}" presName="hierRoot1" presStyleCnt="0"/>
      <dgm:spPr/>
    </dgm:pt>
    <dgm:pt modelId="{4D8A4760-A7CA-0247-9FDB-B89953EF204E}" type="pres">
      <dgm:prSet presAssocID="{1DF93B30-02B1-415A-B862-9E597EE28625}" presName="composite" presStyleCnt="0"/>
      <dgm:spPr/>
    </dgm:pt>
    <dgm:pt modelId="{D35699F3-8E3F-B54D-9A29-8ADFD4045A7B}" type="pres">
      <dgm:prSet presAssocID="{1DF93B30-02B1-415A-B862-9E597EE28625}" presName="background" presStyleLbl="node0" presStyleIdx="0" presStyleCnt="3"/>
      <dgm:spPr/>
    </dgm:pt>
    <dgm:pt modelId="{A194F91D-CE5D-5248-BA30-78B393981CF3}" type="pres">
      <dgm:prSet presAssocID="{1DF93B30-02B1-415A-B862-9E597EE28625}" presName="text" presStyleLbl="fgAcc0" presStyleIdx="0" presStyleCnt="3">
        <dgm:presLayoutVars>
          <dgm:chPref val="3"/>
        </dgm:presLayoutVars>
      </dgm:prSet>
      <dgm:spPr/>
    </dgm:pt>
    <dgm:pt modelId="{1055DCD5-9108-1846-AB84-D17B448A9A53}" type="pres">
      <dgm:prSet presAssocID="{1DF93B30-02B1-415A-B862-9E597EE28625}" presName="hierChild2" presStyleCnt="0"/>
      <dgm:spPr/>
    </dgm:pt>
    <dgm:pt modelId="{200BD74B-4D7F-E649-828C-C7A6F5037642}" type="pres">
      <dgm:prSet presAssocID="{8F35EDF4-A62A-4CB0-B6F2-D27487265C43}" presName="hierRoot1" presStyleCnt="0"/>
      <dgm:spPr/>
    </dgm:pt>
    <dgm:pt modelId="{9CC08812-197C-7C42-9154-C02830FD8926}" type="pres">
      <dgm:prSet presAssocID="{8F35EDF4-A62A-4CB0-B6F2-D27487265C43}" presName="composite" presStyleCnt="0"/>
      <dgm:spPr/>
    </dgm:pt>
    <dgm:pt modelId="{3D805761-6B51-DA4A-8775-50574436ED60}" type="pres">
      <dgm:prSet presAssocID="{8F35EDF4-A62A-4CB0-B6F2-D27487265C43}" presName="background" presStyleLbl="node0" presStyleIdx="1" presStyleCnt="3"/>
      <dgm:spPr/>
    </dgm:pt>
    <dgm:pt modelId="{2D3A17DE-3F6B-5E43-918D-3242455F2B89}" type="pres">
      <dgm:prSet presAssocID="{8F35EDF4-A62A-4CB0-B6F2-D27487265C43}" presName="text" presStyleLbl="fgAcc0" presStyleIdx="1" presStyleCnt="3">
        <dgm:presLayoutVars>
          <dgm:chPref val="3"/>
        </dgm:presLayoutVars>
      </dgm:prSet>
      <dgm:spPr/>
    </dgm:pt>
    <dgm:pt modelId="{5F6F4CD8-0853-7E41-A0A0-F8097BD64D47}" type="pres">
      <dgm:prSet presAssocID="{8F35EDF4-A62A-4CB0-B6F2-D27487265C43}" presName="hierChild2" presStyleCnt="0"/>
      <dgm:spPr/>
    </dgm:pt>
    <dgm:pt modelId="{FEE50E39-9F37-E740-AFB5-F5008094B95F}" type="pres">
      <dgm:prSet presAssocID="{06331D26-BD9C-4E78-AEF8-794BA99477A0}" presName="hierRoot1" presStyleCnt="0"/>
      <dgm:spPr/>
    </dgm:pt>
    <dgm:pt modelId="{4339F4ED-21E6-D448-9BF9-08DF348E6C8C}" type="pres">
      <dgm:prSet presAssocID="{06331D26-BD9C-4E78-AEF8-794BA99477A0}" presName="composite" presStyleCnt="0"/>
      <dgm:spPr/>
    </dgm:pt>
    <dgm:pt modelId="{8F64D6B9-2CD3-9847-B8EA-48B9D0E92C65}" type="pres">
      <dgm:prSet presAssocID="{06331D26-BD9C-4E78-AEF8-794BA99477A0}" presName="background" presStyleLbl="node0" presStyleIdx="2" presStyleCnt="3"/>
      <dgm:spPr/>
    </dgm:pt>
    <dgm:pt modelId="{D6C2D135-28FA-E14B-A80B-37BB4373B5D8}" type="pres">
      <dgm:prSet presAssocID="{06331D26-BD9C-4E78-AEF8-794BA99477A0}" presName="text" presStyleLbl="fgAcc0" presStyleIdx="2" presStyleCnt="3">
        <dgm:presLayoutVars>
          <dgm:chPref val="3"/>
        </dgm:presLayoutVars>
      </dgm:prSet>
      <dgm:spPr/>
    </dgm:pt>
    <dgm:pt modelId="{FFDA388F-1E31-D541-97C7-533295B58CCF}" type="pres">
      <dgm:prSet presAssocID="{06331D26-BD9C-4E78-AEF8-794BA99477A0}" presName="hierChild2" presStyleCnt="0"/>
      <dgm:spPr/>
    </dgm:pt>
  </dgm:ptLst>
  <dgm:cxnLst>
    <dgm:cxn modelId="{EC653D36-9D18-4935-96FC-CC2F9B13BAB9}" srcId="{356DC079-1849-4A54-99B2-45D8ABE10282}" destId="{1DF93B30-02B1-415A-B862-9E597EE28625}" srcOrd="0" destOrd="0" parTransId="{C02AA354-9F49-4FEB-A78F-56712B403516}" sibTransId="{CD2993CD-6CFE-4C16-91E3-13DFCEAB1AE6}"/>
    <dgm:cxn modelId="{5DBF525C-2AF4-43B2-906D-85FA4BF9A916}" srcId="{356DC079-1849-4A54-99B2-45D8ABE10282}" destId="{8F35EDF4-A62A-4CB0-B6F2-D27487265C43}" srcOrd="1" destOrd="0" parTransId="{B77D0EFD-9C28-4177-81D5-87EE7C92BEEA}" sibTransId="{4D5B07CF-053A-4BB3-AFB8-DFF29A95D68E}"/>
    <dgm:cxn modelId="{92198B65-A875-E249-AF67-637BDE90FCBE}" type="presOf" srcId="{8F35EDF4-A62A-4CB0-B6F2-D27487265C43}" destId="{2D3A17DE-3F6B-5E43-918D-3242455F2B89}" srcOrd="0" destOrd="0" presId="urn:microsoft.com/office/officeart/2005/8/layout/hierarchy1"/>
    <dgm:cxn modelId="{7B2DE647-2A88-7840-83DF-1C4496210884}" type="presOf" srcId="{1DF93B30-02B1-415A-B862-9E597EE28625}" destId="{A194F91D-CE5D-5248-BA30-78B393981CF3}" srcOrd="0" destOrd="0" presId="urn:microsoft.com/office/officeart/2005/8/layout/hierarchy1"/>
    <dgm:cxn modelId="{7E015A6A-482E-FA45-A643-50F9CD296407}" type="presOf" srcId="{356DC079-1849-4A54-99B2-45D8ABE10282}" destId="{95506D23-2CC8-4B45-B2D8-20DDF1A5DEEA}" srcOrd="0" destOrd="0" presId="urn:microsoft.com/office/officeart/2005/8/layout/hierarchy1"/>
    <dgm:cxn modelId="{E7D051B8-FCE6-4FDB-8E18-760B67FCD303}" srcId="{356DC079-1849-4A54-99B2-45D8ABE10282}" destId="{06331D26-BD9C-4E78-AEF8-794BA99477A0}" srcOrd="2" destOrd="0" parTransId="{9ED6CA78-35C0-4ADD-A9F8-0ED036F4A838}" sibTransId="{7ADEB9CA-DEB2-4F92-87DF-7FA3FC99635E}"/>
    <dgm:cxn modelId="{290778BF-2DA3-C645-A21F-A7990FA4B73D}" type="presOf" srcId="{06331D26-BD9C-4E78-AEF8-794BA99477A0}" destId="{D6C2D135-28FA-E14B-A80B-37BB4373B5D8}" srcOrd="0" destOrd="0" presId="urn:microsoft.com/office/officeart/2005/8/layout/hierarchy1"/>
    <dgm:cxn modelId="{4C8A8EA9-38E7-094D-AA70-EA076393BB71}" type="presParOf" srcId="{95506D23-2CC8-4B45-B2D8-20DDF1A5DEEA}" destId="{D26129F8-BF34-2744-A903-477D37395EB0}" srcOrd="0" destOrd="0" presId="urn:microsoft.com/office/officeart/2005/8/layout/hierarchy1"/>
    <dgm:cxn modelId="{6B3B96EF-BA30-B746-83BE-F60D09F67F9E}" type="presParOf" srcId="{D26129F8-BF34-2744-A903-477D37395EB0}" destId="{4D8A4760-A7CA-0247-9FDB-B89953EF204E}" srcOrd="0" destOrd="0" presId="urn:microsoft.com/office/officeart/2005/8/layout/hierarchy1"/>
    <dgm:cxn modelId="{95FAB0BD-921F-BA45-96B2-F887190A377C}" type="presParOf" srcId="{4D8A4760-A7CA-0247-9FDB-B89953EF204E}" destId="{D35699F3-8E3F-B54D-9A29-8ADFD4045A7B}" srcOrd="0" destOrd="0" presId="urn:microsoft.com/office/officeart/2005/8/layout/hierarchy1"/>
    <dgm:cxn modelId="{C12C7981-E3BB-864F-BACB-E6F7094433F1}" type="presParOf" srcId="{4D8A4760-A7CA-0247-9FDB-B89953EF204E}" destId="{A194F91D-CE5D-5248-BA30-78B393981CF3}" srcOrd="1" destOrd="0" presId="urn:microsoft.com/office/officeart/2005/8/layout/hierarchy1"/>
    <dgm:cxn modelId="{0558EC1C-B718-B44A-A1FD-600471A3BDE1}" type="presParOf" srcId="{D26129F8-BF34-2744-A903-477D37395EB0}" destId="{1055DCD5-9108-1846-AB84-D17B448A9A53}" srcOrd="1" destOrd="0" presId="urn:microsoft.com/office/officeart/2005/8/layout/hierarchy1"/>
    <dgm:cxn modelId="{ECB69213-5315-A348-9D67-D6EA7944DEA3}" type="presParOf" srcId="{95506D23-2CC8-4B45-B2D8-20DDF1A5DEEA}" destId="{200BD74B-4D7F-E649-828C-C7A6F5037642}" srcOrd="1" destOrd="0" presId="urn:microsoft.com/office/officeart/2005/8/layout/hierarchy1"/>
    <dgm:cxn modelId="{09B7CCDC-8708-604E-847F-5A6D0C8326E5}" type="presParOf" srcId="{200BD74B-4D7F-E649-828C-C7A6F5037642}" destId="{9CC08812-197C-7C42-9154-C02830FD8926}" srcOrd="0" destOrd="0" presId="urn:microsoft.com/office/officeart/2005/8/layout/hierarchy1"/>
    <dgm:cxn modelId="{7502CADA-056B-8E4D-91AB-3BA42BFCDB0D}" type="presParOf" srcId="{9CC08812-197C-7C42-9154-C02830FD8926}" destId="{3D805761-6B51-DA4A-8775-50574436ED60}" srcOrd="0" destOrd="0" presId="urn:microsoft.com/office/officeart/2005/8/layout/hierarchy1"/>
    <dgm:cxn modelId="{94CF589D-E09D-BC44-8C51-DEA3A63FF577}" type="presParOf" srcId="{9CC08812-197C-7C42-9154-C02830FD8926}" destId="{2D3A17DE-3F6B-5E43-918D-3242455F2B89}" srcOrd="1" destOrd="0" presId="urn:microsoft.com/office/officeart/2005/8/layout/hierarchy1"/>
    <dgm:cxn modelId="{D44E7102-B474-3848-AD27-46A75970D1AF}" type="presParOf" srcId="{200BD74B-4D7F-E649-828C-C7A6F5037642}" destId="{5F6F4CD8-0853-7E41-A0A0-F8097BD64D47}" srcOrd="1" destOrd="0" presId="urn:microsoft.com/office/officeart/2005/8/layout/hierarchy1"/>
    <dgm:cxn modelId="{0804E980-5539-9E4B-8DCF-161E7D6B72C7}" type="presParOf" srcId="{95506D23-2CC8-4B45-B2D8-20DDF1A5DEEA}" destId="{FEE50E39-9F37-E740-AFB5-F5008094B95F}" srcOrd="2" destOrd="0" presId="urn:microsoft.com/office/officeart/2005/8/layout/hierarchy1"/>
    <dgm:cxn modelId="{11C74FE5-EB3E-BE40-A10F-9FFBBA791049}" type="presParOf" srcId="{FEE50E39-9F37-E740-AFB5-F5008094B95F}" destId="{4339F4ED-21E6-D448-9BF9-08DF348E6C8C}" srcOrd="0" destOrd="0" presId="urn:microsoft.com/office/officeart/2005/8/layout/hierarchy1"/>
    <dgm:cxn modelId="{660008F4-AE95-6843-8D10-09F79DCEB8AD}" type="presParOf" srcId="{4339F4ED-21E6-D448-9BF9-08DF348E6C8C}" destId="{8F64D6B9-2CD3-9847-B8EA-48B9D0E92C65}" srcOrd="0" destOrd="0" presId="urn:microsoft.com/office/officeart/2005/8/layout/hierarchy1"/>
    <dgm:cxn modelId="{A2DB771E-7BF1-DB4E-8562-B3DE5A6FBC47}" type="presParOf" srcId="{4339F4ED-21E6-D448-9BF9-08DF348E6C8C}" destId="{D6C2D135-28FA-E14B-A80B-37BB4373B5D8}" srcOrd="1" destOrd="0" presId="urn:microsoft.com/office/officeart/2005/8/layout/hierarchy1"/>
    <dgm:cxn modelId="{8E7E61F5-ECCA-E649-8764-04FEBE2C089E}" type="presParOf" srcId="{FEE50E39-9F37-E740-AFB5-F5008094B95F}" destId="{FFDA388F-1E31-D541-97C7-533295B58C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CFE18BC-062E-4CB0-A111-7F8C8A898367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6A56BCB-CB99-4E20-A268-5C55A8B2FFE9}">
      <dgm:prSet/>
      <dgm:spPr/>
      <dgm:t>
        <a:bodyPr/>
        <a:lstStyle/>
        <a:p>
          <a:r>
            <a:rPr lang="tr-TR"/>
            <a:t>Öğrencilerin akademik ve sosyal sorunlarının çözümüne eğitim ve öğretim süresi içinde yardımcı olmak; öğrencilerin devam ve başarı durumlarını izlemek; öğrencilere derslere yazılma, ders bırakma, dersten çekilme, ders ekleme işlemlerinde rehberlik yapmak üzere görevlendirilen danışman bilgisi MÜBİS’de yer alır. </a:t>
          </a:r>
          <a:endParaRPr lang="en-US"/>
        </a:p>
      </dgm:t>
    </dgm:pt>
    <dgm:pt modelId="{F786CB28-7F23-4723-A0D8-9764F1D69CB4}" type="parTrans" cxnId="{351910D2-9BAE-49DC-88F6-E1D008D88577}">
      <dgm:prSet/>
      <dgm:spPr/>
      <dgm:t>
        <a:bodyPr/>
        <a:lstStyle/>
        <a:p>
          <a:endParaRPr lang="en-US"/>
        </a:p>
      </dgm:t>
    </dgm:pt>
    <dgm:pt modelId="{40075365-7193-464F-A2CC-E8BA5B41716B}" type="sibTrans" cxnId="{351910D2-9BAE-49DC-88F6-E1D008D88577}">
      <dgm:prSet/>
      <dgm:spPr/>
      <dgm:t>
        <a:bodyPr/>
        <a:lstStyle/>
        <a:p>
          <a:endParaRPr lang="en-US"/>
        </a:p>
      </dgm:t>
    </dgm:pt>
    <dgm:pt modelId="{82708750-E81D-428C-9D16-C9FB174D9F3A}">
      <dgm:prSet/>
      <dgm:spPr/>
      <dgm:t>
        <a:bodyPr/>
        <a:lstStyle/>
        <a:p>
          <a:r>
            <a:rPr lang="tr-TR"/>
            <a:t>Öğrenciler danışmanlarına e-posta ve ofis telefonu aracılığıyla ya da ofis saatleri içerisinde ofislerinde ziyaret ederek ulaşabilirler. Danışmanların e-posta ve ofis dahili numaraları MÜBİS’de yer almaktadır. </a:t>
          </a:r>
          <a:endParaRPr lang="en-US"/>
        </a:p>
      </dgm:t>
    </dgm:pt>
    <dgm:pt modelId="{E3BFDC9E-D027-404A-B631-A39808BD9576}" type="parTrans" cxnId="{0D459FDA-EC36-443C-B243-F7E7D0E6BDD3}">
      <dgm:prSet/>
      <dgm:spPr/>
      <dgm:t>
        <a:bodyPr/>
        <a:lstStyle/>
        <a:p>
          <a:endParaRPr lang="en-US"/>
        </a:p>
      </dgm:t>
    </dgm:pt>
    <dgm:pt modelId="{CC324649-81E6-43E2-ACCA-F71D2264E26F}" type="sibTrans" cxnId="{0D459FDA-EC36-443C-B243-F7E7D0E6BDD3}">
      <dgm:prSet/>
      <dgm:spPr/>
      <dgm:t>
        <a:bodyPr/>
        <a:lstStyle/>
        <a:p>
          <a:endParaRPr lang="en-US"/>
        </a:p>
      </dgm:t>
    </dgm:pt>
    <dgm:pt modelId="{BDEE1C18-276C-3E44-8886-89E854716AD7}" type="pres">
      <dgm:prSet presAssocID="{FCFE18BC-062E-4CB0-A111-7F8C8A8983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5986A98-98DC-4847-B0D0-14D8D1D5C89C}" type="pres">
      <dgm:prSet presAssocID="{D6A56BCB-CB99-4E20-A268-5C55A8B2FFE9}" presName="hierRoot1" presStyleCnt="0"/>
      <dgm:spPr/>
    </dgm:pt>
    <dgm:pt modelId="{686EDD40-5918-934F-839B-516B7A78359C}" type="pres">
      <dgm:prSet presAssocID="{D6A56BCB-CB99-4E20-A268-5C55A8B2FFE9}" presName="composite" presStyleCnt="0"/>
      <dgm:spPr/>
    </dgm:pt>
    <dgm:pt modelId="{32FF7F2E-19D5-FA4D-8257-CDE00713B3BD}" type="pres">
      <dgm:prSet presAssocID="{D6A56BCB-CB99-4E20-A268-5C55A8B2FFE9}" presName="background" presStyleLbl="node0" presStyleIdx="0" presStyleCnt="2"/>
      <dgm:spPr/>
    </dgm:pt>
    <dgm:pt modelId="{D1FFE8EE-CE7D-2F40-BD65-E5D18A708BFF}" type="pres">
      <dgm:prSet presAssocID="{D6A56BCB-CB99-4E20-A268-5C55A8B2FFE9}" presName="text" presStyleLbl="fgAcc0" presStyleIdx="0" presStyleCnt="2">
        <dgm:presLayoutVars>
          <dgm:chPref val="3"/>
        </dgm:presLayoutVars>
      </dgm:prSet>
      <dgm:spPr/>
    </dgm:pt>
    <dgm:pt modelId="{922A8022-F783-9B44-8634-3F967C9F5925}" type="pres">
      <dgm:prSet presAssocID="{D6A56BCB-CB99-4E20-A268-5C55A8B2FFE9}" presName="hierChild2" presStyleCnt="0"/>
      <dgm:spPr/>
    </dgm:pt>
    <dgm:pt modelId="{8F98E56B-F4D3-5B44-ACD6-77356562121C}" type="pres">
      <dgm:prSet presAssocID="{82708750-E81D-428C-9D16-C9FB174D9F3A}" presName="hierRoot1" presStyleCnt="0"/>
      <dgm:spPr/>
    </dgm:pt>
    <dgm:pt modelId="{649B8CD3-FB4D-FA43-88DE-B187C956E792}" type="pres">
      <dgm:prSet presAssocID="{82708750-E81D-428C-9D16-C9FB174D9F3A}" presName="composite" presStyleCnt="0"/>
      <dgm:spPr/>
    </dgm:pt>
    <dgm:pt modelId="{15F419A1-3E59-2648-A738-E7EEDE014FA7}" type="pres">
      <dgm:prSet presAssocID="{82708750-E81D-428C-9D16-C9FB174D9F3A}" presName="background" presStyleLbl="node0" presStyleIdx="1" presStyleCnt="2"/>
      <dgm:spPr/>
    </dgm:pt>
    <dgm:pt modelId="{82A77ABC-3856-374C-8EE7-005A14FC9C24}" type="pres">
      <dgm:prSet presAssocID="{82708750-E81D-428C-9D16-C9FB174D9F3A}" presName="text" presStyleLbl="fgAcc0" presStyleIdx="1" presStyleCnt="2">
        <dgm:presLayoutVars>
          <dgm:chPref val="3"/>
        </dgm:presLayoutVars>
      </dgm:prSet>
      <dgm:spPr/>
    </dgm:pt>
    <dgm:pt modelId="{C06E89CD-79C5-BE4F-A83B-0013E1B3A5FB}" type="pres">
      <dgm:prSet presAssocID="{82708750-E81D-428C-9D16-C9FB174D9F3A}" presName="hierChild2" presStyleCnt="0"/>
      <dgm:spPr/>
    </dgm:pt>
  </dgm:ptLst>
  <dgm:cxnLst>
    <dgm:cxn modelId="{F987C239-9044-534E-87B6-F009AB45796D}" type="presOf" srcId="{D6A56BCB-CB99-4E20-A268-5C55A8B2FFE9}" destId="{D1FFE8EE-CE7D-2F40-BD65-E5D18A708BFF}" srcOrd="0" destOrd="0" presId="urn:microsoft.com/office/officeart/2005/8/layout/hierarchy1"/>
    <dgm:cxn modelId="{03508265-AFC8-EC4C-9D05-E1B2D6415B0C}" type="presOf" srcId="{82708750-E81D-428C-9D16-C9FB174D9F3A}" destId="{82A77ABC-3856-374C-8EE7-005A14FC9C24}" srcOrd="0" destOrd="0" presId="urn:microsoft.com/office/officeart/2005/8/layout/hierarchy1"/>
    <dgm:cxn modelId="{351910D2-9BAE-49DC-88F6-E1D008D88577}" srcId="{FCFE18BC-062E-4CB0-A111-7F8C8A898367}" destId="{D6A56BCB-CB99-4E20-A268-5C55A8B2FFE9}" srcOrd="0" destOrd="0" parTransId="{F786CB28-7F23-4723-A0D8-9764F1D69CB4}" sibTransId="{40075365-7193-464F-A2CC-E8BA5B41716B}"/>
    <dgm:cxn modelId="{0D459FDA-EC36-443C-B243-F7E7D0E6BDD3}" srcId="{FCFE18BC-062E-4CB0-A111-7F8C8A898367}" destId="{82708750-E81D-428C-9D16-C9FB174D9F3A}" srcOrd="1" destOrd="0" parTransId="{E3BFDC9E-D027-404A-B631-A39808BD9576}" sibTransId="{CC324649-81E6-43E2-ACCA-F71D2264E26F}"/>
    <dgm:cxn modelId="{89B713FE-42A2-7D43-AFB1-9F1589F281E5}" type="presOf" srcId="{FCFE18BC-062E-4CB0-A111-7F8C8A898367}" destId="{BDEE1C18-276C-3E44-8886-89E854716AD7}" srcOrd="0" destOrd="0" presId="urn:microsoft.com/office/officeart/2005/8/layout/hierarchy1"/>
    <dgm:cxn modelId="{12847F97-B143-0243-8A4B-38AA2B0FD8AB}" type="presParOf" srcId="{BDEE1C18-276C-3E44-8886-89E854716AD7}" destId="{15986A98-98DC-4847-B0D0-14D8D1D5C89C}" srcOrd="0" destOrd="0" presId="urn:microsoft.com/office/officeart/2005/8/layout/hierarchy1"/>
    <dgm:cxn modelId="{518E4066-4BF6-864E-AA73-CE5DDE7A07C6}" type="presParOf" srcId="{15986A98-98DC-4847-B0D0-14D8D1D5C89C}" destId="{686EDD40-5918-934F-839B-516B7A78359C}" srcOrd="0" destOrd="0" presId="urn:microsoft.com/office/officeart/2005/8/layout/hierarchy1"/>
    <dgm:cxn modelId="{91E7E593-D4C9-0E43-9224-2D23D1C370DB}" type="presParOf" srcId="{686EDD40-5918-934F-839B-516B7A78359C}" destId="{32FF7F2E-19D5-FA4D-8257-CDE00713B3BD}" srcOrd="0" destOrd="0" presId="urn:microsoft.com/office/officeart/2005/8/layout/hierarchy1"/>
    <dgm:cxn modelId="{B85F6BA9-50E6-294C-8A19-FEBBE5D3B956}" type="presParOf" srcId="{686EDD40-5918-934F-839B-516B7A78359C}" destId="{D1FFE8EE-CE7D-2F40-BD65-E5D18A708BFF}" srcOrd="1" destOrd="0" presId="urn:microsoft.com/office/officeart/2005/8/layout/hierarchy1"/>
    <dgm:cxn modelId="{A9433FB6-3914-D144-9E34-5FF2FEA365A7}" type="presParOf" srcId="{15986A98-98DC-4847-B0D0-14D8D1D5C89C}" destId="{922A8022-F783-9B44-8634-3F967C9F5925}" srcOrd="1" destOrd="0" presId="urn:microsoft.com/office/officeart/2005/8/layout/hierarchy1"/>
    <dgm:cxn modelId="{7C53B172-62C9-D94F-81CB-D51F64339A6A}" type="presParOf" srcId="{BDEE1C18-276C-3E44-8886-89E854716AD7}" destId="{8F98E56B-F4D3-5B44-ACD6-77356562121C}" srcOrd="1" destOrd="0" presId="urn:microsoft.com/office/officeart/2005/8/layout/hierarchy1"/>
    <dgm:cxn modelId="{75711EA1-28CC-7A4D-A7F7-F62266CFA026}" type="presParOf" srcId="{8F98E56B-F4D3-5B44-ACD6-77356562121C}" destId="{649B8CD3-FB4D-FA43-88DE-B187C956E792}" srcOrd="0" destOrd="0" presId="urn:microsoft.com/office/officeart/2005/8/layout/hierarchy1"/>
    <dgm:cxn modelId="{22AD839D-CC23-5940-B89D-DBBCC7BE190E}" type="presParOf" srcId="{649B8CD3-FB4D-FA43-88DE-B187C956E792}" destId="{15F419A1-3E59-2648-A738-E7EEDE014FA7}" srcOrd="0" destOrd="0" presId="urn:microsoft.com/office/officeart/2005/8/layout/hierarchy1"/>
    <dgm:cxn modelId="{9E0067DE-FD9B-EE47-8C8E-8ED3E09EE9B6}" type="presParOf" srcId="{649B8CD3-FB4D-FA43-88DE-B187C956E792}" destId="{82A77ABC-3856-374C-8EE7-005A14FC9C24}" srcOrd="1" destOrd="0" presId="urn:microsoft.com/office/officeart/2005/8/layout/hierarchy1"/>
    <dgm:cxn modelId="{B4DD3E3B-E81A-BC4A-8750-82028209AA6B}" type="presParOf" srcId="{8F98E56B-F4D3-5B44-ACD6-77356562121C}" destId="{C06E89CD-79C5-BE4F-A83B-0013E1B3A5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B246E2-A504-4D6C-A1C6-017152472A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4AE209-DF35-489C-8B4E-61A50253D38D}">
      <dgm:prSet/>
      <dgm:spPr/>
      <dgm:t>
        <a:bodyPr/>
        <a:lstStyle/>
        <a:p>
          <a:r>
            <a:rPr lang="tr-TR"/>
            <a:t>GANO’su 2.00 ve üzeri olan öğrenciler başarılı sayılır. </a:t>
          </a:r>
          <a:endParaRPr lang="en-US"/>
        </a:p>
      </dgm:t>
    </dgm:pt>
    <dgm:pt modelId="{0854CB34-AF27-4DDA-8814-00868E3045B2}" type="parTrans" cxnId="{D57D9FC4-679D-4D3D-BEAF-2B6CBA8E09BB}">
      <dgm:prSet/>
      <dgm:spPr/>
      <dgm:t>
        <a:bodyPr/>
        <a:lstStyle/>
        <a:p>
          <a:endParaRPr lang="en-US"/>
        </a:p>
      </dgm:t>
    </dgm:pt>
    <dgm:pt modelId="{824EF518-2A95-483F-A5B8-6CEB09B9E816}" type="sibTrans" cxnId="{D57D9FC4-679D-4D3D-BEAF-2B6CBA8E09BB}">
      <dgm:prSet/>
      <dgm:spPr/>
      <dgm:t>
        <a:bodyPr/>
        <a:lstStyle/>
        <a:p>
          <a:endParaRPr lang="en-US"/>
        </a:p>
      </dgm:t>
    </dgm:pt>
    <dgm:pt modelId="{7BCE6BA5-D585-4DE1-968D-420809990659}">
      <dgm:prSet/>
      <dgm:spPr/>
      <dgm:t>
        <a:bodyPr/>
        <a:lstStyle/>
        <a:p>
          <a:r>
            <a:rPr lang="tr-TR" dirty="0"/>
            <a:t>Dördüncü yarıyıl sonundan başlayarak herhangi bir yarıyıl sonunda </a:t>
          </a:r>
          <a:r>
            <a:rPr lang="tr-TR" dirty="0" err="1"/>
            <a:t>GANO’su</a:t>
          </a:r>
          <a:r>
            <a:rPr lang="tr-TR" dirty="0"/>
            <a:t> 2.00’ın altında olan öğrenciler sınamalı öğrenci sayılır. Bu süreç̧ DGS ile gelen öğrenciler için üniversiteye kayıt yaptırdıkları ikinci yarıyılın sonunda başlar. </a:t>
          </a:r>
          <a:endParaRPr lang="en-US" dirty="0"/>
        </a:p>
      </dgm:t>
    </dgm:pt>
    <dgm:pt modelId="{4357FC3E-40A3-42E6-9E6F-55DCAC6C6BBA}" type="parTrans" cxnId="{B42788CC-E908-4BBF-AFAE-FF5F7D57EB4F}">
      <dgm:prSet/>
      <dgm:spPr/>
      <dgm:t>
        <a:bodyPr/>
        <a:lstStyle/>
        <a:p>
          <a:endParaRPr lang="en-US"/>
        </a:p>
      </dgm:t>
    </dgm:pt>
    <dgm:pt modelId="{82DBB51C-CF77-4114-82C5-40BA6B07DF95}" type="sibTrans" cxnId="{B42788CC-E908-4BBF-AFAE-FF5F7D57EB4F}">
      <dgm:prSet/>
      <dgm:spPr/>
      <dgm:t>
        <a:bodyPr/>
        <a:lstStyle/>
        <a:p>
          <a:endParaRPr lang="en-US"/>
        </a:p>
      </dgm:t>
    </dgm:pt>
    <dgm:pt modelId="{BB112E67-CD53-4360-A5F0-119D58444C29}">
      <dgm:prSet/>
      <dgm:spPr/>
      <dgm:t>
        <a:bodyPr/>
        <a:lstStyle/>
        <a:p>
          <a:r>
            <a:rPr lang="tr-TR"/>
            <a:t>Bir dersten F, BZ, DZ notlarından birini alarak başarısız olan sınamalı öğrenciler o dersi açıldığı ilk yarıyılda almak zorundadır (Lisans Yönetmeliği, m. 24/1).</a:t>
          </a:r>
          <a:endParaRPr lang="en-US"/>
        </a:p>
      </dgm:t>
    </dgm:pt>
    <dgm:pt modelId="{CA2D6C39-9797-4ABA-8429-BCF7C0C1EAFB}" type="parTrans" cxnId="{48A3B8A0-4441-4947-AC72-6B34B8DB144B}">
      <dgm:prSet/>
      <dgm:spPr/>
      <dgm:t>
        <a:bodyPr/>
        <a:lstStyle/>
        <a:p>
          <a:endParaRPr lang="en-US"/>
        </a:p>
      </dgm:t>
    </dgm:pt>
    <dgm:pt modelId="{FB4F7CBD-848E-4DBC-98EF-2E91679BA97C}" type="sibTrans" cxnId="{48A3B8A0-4441-4947-AC72-6B34B8DB144B}">
      <dgm:prSet/>
      <dgm:spPr/>
      <dgm:t>
        <a:bodyPr/>
        <a:lstStyle/>
        <a:p>
          <a:endParaRPr lang="en-US"/>
        </a:p>
      </dgm:t>
    </dgm:pt>
    <dgm:pt modelId="{1387215D-0EAE-374E-9881-85AEBBE7A61D}" type="pres">
      <dgm:prSet presAssocID="{D6B246E2-A504-4D6C-A1C6-017152472A04}" presName="linear" presStyleCnt="0">
        <dgm:presLayoutVars>
          <dgm:animLvl val="lvl"/>
          <dgm:resizeHandles val="exact"/>
        </dgm:presLayoutVars>
      </dgm:prSet>
      <dgm:spPr/>
    </dgm:pt>
    <dgm:pt modelId="{A89C1CFC-1813-BD4E-9E3C-7DD3651755B4}" type="pres">
      <dgm:prSet presAssocID="{904AE209-DF35-489C-8B4E-61A50253D3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3FE03D-0B0D-4E4F-8895-7BE6C5F59576}" type="pres">
      <dgm:prSet presAssocID="{824EF518-2A95-483F-A5B8-6CEB09B9E816}" presName="spacer" presStyleCnt="0"/>
      <dgm:spPr/>
    </dgm:pt>
    <dgm:pt modelId="{FAF75399-4D12-A742-840D-4F2AAB18EA4A}" type="pres">
      <dgm:prSet presAssocID="{7BCE6BA5-D585-4DE1-968D-4208099906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F459CC-87A3-AE4D-9CAC-FCF0BFE536DA}" type="pres">
      <dgm:prSet presAssocID="{82DBB51C-CF77-4114-82C5-40BA6B07DF95}" presName="spacer" presStyleCnt="0"/>
      <dgm:spPr/>
    </dgm:pt>
    <dgm:pt modelId="{BAB7B797-22A6-DE44-886E-7561D7F366E3}" type="pres">
      <dgm:prSet presAssocID="{BB112E67-CD53-4360-A5F0-119D58444C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2C5013-3365-344E-8596-4518D94AF76A}" type="presOf" srcId="{7BCE6BA5-D585-4DE1-968D-420809990659}" destId="{FAF75399-4D12-A742-840D-4F2AAB18EA4A}" srcOrd="0" destOrd="0" presId="urn:microsoft.com/office/officeart/2005/8/layout/vList2"/>
    <dgm:cxn modelId="{6AAB2359-254A-1F4F-800A-E0784CEB5290}" type="presOf" srcId="{BB112E67-CD53-4360-A5F0-119D58444C29}" destId="{BAB7B797-22A6-DE44-886E-7561D7F366E3}" srcOrd="0" destOrd="0" presId="urn:microsoft.com/office/officeart/2005/8/layout/vList2"/>
    <dgm:cxn modelId="{48A3B8A0-4441-4947-AC72-6B34B8DB144B}" srcId="{D6B246E2-A504-4D6C-A1C6-017152472A04}" destId="{BB112E67-CD53-4360-A5F0-119D58444C29}" srcOrd="2" destOrd="0" parTransId="{CA2D6C39-9797-4ABA-8429-BCF7C0C1EAFB}" sibTransId="{FB4F7CBD-848E-4DBC-98EF-2E91679BA97C}"/>
    <dgm:cxn modelId="{668F9CAF-E0D5-C647-B99A-EC11B57249C7}" type="presOf" srcId="{904AE209-DF35-489C-8B4E-61A50253D38D}" destId="{A89C1CFC-1813-BD4E-9E3C-7DD3651755B4}" srcOrd="0" destOrd="0" presId="urn:microsoft.com/office/officeart/2005/8/layout/vList2"/>
    <dgm:cxn modelId="{684913B0-EBCC-9348-BA55-AA94FC31270A}" type="presOf" srcId="{D6B246E2-A504-4D6C-A1C6-017152472A04}" destId="{1387215D-0EAE-374E-9881-85AEBBE7A61D}" srcOrd="0" destOrd="0" presId="urn:microsoft.com/office/officeart/2005/8/layout/vList2"/>
    <dgm:cxn modelId="{D57D9FC4-679D-4D3D-BEAF-2B6CBA8E09BB}" srcId="{D6B246E2-A504-4D6C-A1C6-017152472A04}" destId="{904AE209-DF35-489C-8B4E-61A50253D38D}" srcOrd="0" destOrd="0" parTransId="{0854CB34-AF27-4DDA-8814-00868E3045B2}" sibTransId="{824EF518-2A95-483F-A5B8-6CEB09B9E816}"/>
    <dgm:cxn modelId="{B42788CC-E908-4BBF-AFAE-FF5F7D57EB4F}" srcId="{D6B246E2-A504-4D6C-A1C6-017152472A04}" destId="{7BCE6BA5-D585-4DE1-968D-420809990659}" srcOrd="1" destOrd="0" parTransId="{4357FC3E-40A3-42E6-9E6F-55DCAC6C6BBA}" sibTransId="{82DBB51C-CF77-4114-82C5-40BA6B07DF95}"/>
    <dgm:cxn modelId="{747DBA5F-4596-0644-A8A5-237855E38BD7}" type="presParOf" srcId="{1387215D-0EAE-374E-9881-85AEBBE7A61D}" destId="{A89C1CFC-1813-BD4E-9E3C-7DD3651755B4}" srcOrd="0" destOrd="0" presId="urn:microsoft.com/office/officeart/2005/8/layout/vList2"/>
    <dgm:cxn modelId="{1DB7E2CF-3933-6146-AB12-CFE2D0B91B3B}" type="presParOf" srcId="{1387215D-0EAE-374E-9881-85AEBBE7A61D}" destId="{643FE03D-0B0D-4E4F-8895-7BE6C5F59576}" srcOrd="1" destOrd="0" presId="urn:microsoft.com/office/officeart/2005/8/layout/vList2"/>
    <dgm:cxn modelId="{862F976D-0607-7E4F-8DE7-44277A66F5A4}" type="presParOf" srcId="{1387215D-0EAE-374E-9881-85AEBBE7A61D}" destId="{FAF75399-4D12-A742-840D-4F2AAB18EA4A}" srcOrd="2" destOrd="0" presId="urn:microsoft.com/office/officeart/2005/8/layout/vList2"/>
    <dgm:cxn modelId="{E04A152B-3279-4F44-AC09-E3B056FEFF05}" type="presParOf" srcId="{1387215D-0EAE-374E-9881-85AEBBE7A61D}" destId="{0FF459CC-87A3-AE4D-9CAC-FCF0BFE536DA}" srcOrd="3" destOrd="0" presId="urn:microsoft.com/office/officeart/2005/8/layout/vList2"/>
    <dgm:cxn modelId="{13D53A70-D821-064E-B1FF-D8BD8D5EC484}" type="presParOf" srcId="{1387215D-0EAE-374E-9881-85AEBBE7A61D}" destId="{BAB7B797-22A6-DE44-886E-7561D7F366E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036B1-FE07-4DE8-8C61-3FD76B20A6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ED1D0C9D-69FB-4A73-B6BF-5F75D6C88BB9}">
      <dgm:prSet/>
      <dgm:spPr/>
      <dgm:t>
        <a:bodyPr/>
        <a:lstStyle/>
        <a:p>
          <a:pPr algn="just"/>
          <a:r>
            <a:rPr lang="tr-TR" dirty="0"/>
            <a:t>Öğrenciler internet tarayıcısına “</a:t>
          </a:r>
          <a:r>
            <a:rPr lang="tr-TR" dirty="0" err="1"/>
            <a:t>mubis.maltepe.edu.tr</a:t>
          </a:r>
          <a:r>
            <a:rPr lang="tr-TR" dirty="0"/>
            <a:t>” adresini girerek erişebilecekleri </a:t>
          </a:r>
          <a:r>
            <a:rPr lang="tr-TR" dirty="0" err="1"/>
            <a:t>MÜBİS’e</a:t>
          </a:r>
          <a:r>
            <a:rPr lang="tr-TR" dirty="0"/>
            <a:t> kendilerine özel kullanıcı adı ve şifreleri ile giriş yapabilirler. </a:t>
          </a:r>
          <a:endParaRPr lang="en-US" dirty="0"/>
        </a:p>
      </dgm:t>
    </dgm:pt>
    <dgm:pt modelId="{BD594AB9-A008-4D61-BE90-3671459F3518}" type="parTrans" cxnId="{E715FEB3-7409-43C0-8247-B3C098778DD4}">
      <dgm:prSet/>
      <dgm:spPr/>
      <dgm:t>
        <a:bodyPr/>
        <a:lstStyle/>
        <a:p>
          <a:endParaRPr lang="en-US"/>
        </a:p>
      </dgm:t>
    </dgm:pt>
    <dgm:pt modelId="{A14630BC-0CBC-42C4-BF09-22A1E18CF6BF}" type="sibTrans" cxnId="{E715FEB3-7409-43C0-8247-B3C098778DD4}">
      <dgm:prSet/>
      <dgm:spPr/>
      <dgm:t>
        <a:bodyPr/>
        <a:lstStyle/>
        <a:p>
          <a:endParaRPr lang="en-US"/>
        </a:p>
      </dgm:t>
    </dgm:pt>
    <dgm:pt modelId="{91665A6D-6CB1-46EC-9A3B-2B7A9AB5B80F}">
      <dgm:prSet/>
      <dgm:spPr/>
      <dgm:t>
        <a:bodyPr/>
        <a:lstStyle/>
        <a:p>
          <a:pPr algn="just"/>
          <a:r>
            <a:rPr lang="tr-TR" dirty="0"/>
            <a:t>MÜBİS üzerinden ders seçimleri yapılabilir, haftalık ders programları ve fakültenin öğretim programlarına ulaşılabilir, sınav sonuçları, devamsızlık durumları ve buna benzer diğer birçok husus takip edilebilir. </a:t>
          </a:r>
          <a:endParaRPr lang="en-US" dirty="0"/>
        </a:p>
      </dgm:t>
    </dgm:pt>
    <dgm:pt modelId="{AB5C2F60-F2B2-4ACF-855B-7E5CD4650790}" type="parTrans" cxnId="{C2F6F263-E963-48DB-9E08-4B1A3312D3DE}">
      <dgm:prSet/>
      <dgm:spPr/>
      <dgm:t>
        <a:bodyPr/>
        <a:lstStyle/>
        <a:p>
          <a:endParaRPr lang="en-US"/>
        </a:p>
      </dgm:t>
    </dgm:pt>
    <dgm:pt modelId="{148DCCDD-C1F4-4DF5-95A3-CE6B9A1FA81B}" type="sibTrans" cxnId="{C2F6F263-E963-48DB-9E08-4B1A3312D3DE}">
      <dgm:prSet/>
      <dgm:spPr/>
      <dgm:t>
        <a:bodyPr/>
        <a:lstStyle/>
        <a:p>
          <a:endParaRPr lang="en-US"/>
        </a:p>
      </dgm:t>
    </dgm:pt>
    <dgm:pt modelId="{40A900B8-350F-460A-869E-0310E4E03931}" type="pres">
      <dgm:prSet presAssocID="{573036B1-FE07-4DE8-8C61-3FD76B20A60E}" presName="root" presStyleCnt="0">
        <dgm:presLayoutVars>
          <dgm:dir/>
          <dgm:resizeHandles val="exact"/>
        </dgm:presLayoutVars>
      </dgm:prSet>
      <dgm:spPr/>
    </dgm:pt>
    <dgm:pt modelId="{2043A659-B001-465C-8526-C7659CC35BED}" type="pres">
      <dgm:prSet presAssocID="{ED1D0C9D-69FB-4A73-B6BF-5F75D6C88BB9}" presName="compNode" presStyleCnt="0"/>
      <dgm:spPr/>
    </dgm:pt>
    <dgm:pt modelId="{C14FC022-C0C6-489A-A864-FD2E2389197B}" type="pres">
      <dgm:prSet presAssocID="{ED1D0C9D-69FB-4A73-B6BF-5F75D6C88BB9}" presName="bgRect" presStyleLbl="bgShp" presStyleIdx="0" presStyleCnt="2"/>
      <dgm:spPr/>
    </dgm:pt>
    <dgm:pt modelId="{6F472DDA-B39C-4850-A2EF-971039722B93}" type="pres">
      <dgm:prSet presAssocID="{ED1D0C9D-69FB-4A73-B6BF-5F75D6C88BB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4A8704D6-A9D5-4D52-8AB6-07DC99F1D7AD}" type="pres">
      <dgm:prSet presAssocID="{ED1D0C9D-69FB-4A73-B6BF-5F75D6C88BB9}" presName="spaceRect" presStyleCnt="0"/>
      <dgm:spPr/>
    </dgm:pt>
    <dgm:pt modelId="{15CCE490-FB3D-4B9E-B4A2-2055E4BC745B}" type="pres">
      <dgm:prSet presAssocID="{ED1D0C9D-69FB-4A73-B6BF-5F75D6C88BB9}" presName="parTx" presStyleLbl="revTx" presStyleIdx="0" presStyleCnt="2">
        <dgm:presLayoutVars>
          <dgm:chMax val="0"/>
          <dgm:chPref val="0"/>
        </dgm:presLayoutVars>
      </dgm:prSet>
      <dgm:spPr/>
    </dgm:pt>
    <dgm:pt modelId="{B8AD6301-0C77-4FE8-93C3-471BC4E3993D}" type="pres">
      <dgm:prSet presAssocID="{A14630BC-0CBC-42C4-BF09-22A1E18CF6BF}" presName="sibTrans" presStyleCnt="0"/>
      <dgm:spPr/>
    </dgm:pt>
    <dgm:pt modelId="{51369866-6940-436C-A1E5-86F15C1B4FCC}" type="pres">
      <dgm:prSet presAssocID="{91665A6D-6CB1-46EC-9A3B-2B7A9AB5B80F}" presName="compNode" presStyleCnt="0"/>
      <dgm:spPr/>
    </dgm:pt>
    <dgm:pt modelId="{E7F8ED4D-C175-44C7-AB84-81BF44FEA504}" type="pres">
      <dgm:prSet presAssocID="{91665A6D-6CB1-46EC-9A3B-2B7A9AB5B80F}" presName="bgRect" presStyleLbl="bgShp" presStyleIdx="1" presStyleCnt="2"/>
      <dgm:spPr/>
    </dgm:pt>
    <dgm:pt modelId="{31AE1CA8-C7D9-4768-9F4C-CE757CB0C447}" type="pres">
      <dgm:prSet presAssocID="{91665A6D-6CB1-46EC-9A3B-2B7A9AB5B80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Öğretmen"/>
        </a:ext>
      </dgm:extLst>
    </dgm:pt>
    <dgm:pt modelId="{A01BBAAC-640D-4D55-BC5D-F289CF8D0FE7}" type="pres">
      <dgm:prSet presAssocID="{91665A6D-6CB1-46EC-9A3B-2B7A9AB5B80F}" presName="spaceRect" presStyleCnt="0"/>
      <dgm:spPr/>
    </dgm:pt>
    <dgm:pt modelId="{DE5186E8-46F0-4949-B921-29CFCBDBEE3F}" type="pres">
      <dgm:prSet presAssocID="{91665A6D-6CB1-46EC-9A3B-2B7A9AB5B80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52FAB3A-F36E-B240-9076-E09875DFB676}" type="presOf" srcId="{91665A6D-6CB1-46EC-9A3B-2B7A9AB5B80F}" destId="{DE5186E8-46F0-4949-B921-29CFCBDBEE3F}" srcOrd="0" destOrd="0" presId="urn:microsoft.com/office/officeart/2018/2/layout/IconVerticalSolidList"/>
    <dgm:cxn modelId="{C2F6F263-E963-48DB-9E08-4B1A3312D3DE}" srcId="{573036B1-FE07-4DE8-8C61-3FD76B20A60E}" destId="{91665A6D-6CB1-46EC-9A3B-2B7A9AB5B80F}" srcOrd="1" destOrd="0" parTransId="{AB5C2F60-F2B2-4ACF-855B-7E5CD4650790}" sibTransId="{148DCCDD-C1F4-4DF5-95A3-CE6B9A1FA81B}"/>
    <dgm:cxn modelId="{E715FEB3-7409-43C0-8247-B3C098778DD4}" srcId="{573036B1-FE07-4DE8-8C61-3FD76B20A60E}" destId="{ED1D0C9D-69FB-4A73-B6BF-5F75D6C88BB9}" srcOrd="0" destOrd="0" parTransId="{BD594AB9-A008-4D61-BE90-3671459F3518}" sibTransId="{A14630BC-0CBC-42C4-BF09-22A1E18CF6BF}"/>
    <dgm:cxn modelId="{1F6A4AE8-6322-F848-9FB5-1ED90DA3B2E8}" type="presOf" srcId="{ED1D0C9D-69FB-4A73-B6BF-5F75D6C88BB9}" destId="{15CCE490-FB3D-4B9E-B4A2-2055E4BC745B}" srcOrd="0" destOrd="0" presId="urn:microsoft.com/office/officeart/2018/2/layout/IconVerticalSolidList"/>
    <dgm:cxn modelId="{8F8671FA-C230-6345-A52F-9AAD1E5C163B}" type="presOf" srcId="{573036B1-FE07-4DE8-8C61-3FD76B20A60E}" destId="{40A900B8-350F-460A-869E-0310E4E03931}" srcOrd="0" destOrd="0" presId="urn:microsoft.com/office/officeart/2018/2/layout/IconVerticalSolidList"/>
    <dgm:cxn modelId="{09E14D74-BD90-B44A-94D8-8862F79A54C4}" type="presParOf" srcId="{40A900B8-350F-460A-869E-0310E4E03931}" destId="{2043A659-B001-465C-8526-C7659CC35BED}" srcOrd="0" destOrd="0" presId="urn:microsoft.com/office/officeart/2018/2/layout/IconVerticalSolidList"/>
    <dgm:cxn modelId="{EDDC394F-39C2-6C4C-8817-DF02AC7FE5B1}" type="presParOf" srcId="{2043A659-B001-465C-8526-C7659CC35BED}" destId="{C14FC022-C0C6-489A-A864-FD2E2389197B}" srcOrd="0" destOrd="0" presId="urn:microsoft.com/office/officeart/2018/2/layout/IconVerticalSolidList"/>
    <dgm:cxn modelId="{1AC2EB0F-F2BF-5D4B-89C8-D096690F021C}" type="presParOf" srcId="{2043A659-B001-465C-8526-C7659CC35BED}" destId="{6F472DDA-B39C-4850-A2EF-971039722B93}" srcOrd="1" destOrd="0" presId="urn:microsoft.com/office/officeart/2018/2/layout/IconVerticalSolidList"/>
    <dgm:cxn modelId="{C4491506-622F-9B4B-A345-4AA9D7E86836}" type="presParOf" srcId="{2043A659-B001-465C-8526-C7659CC35BED}" destId="{4A8704D6-A9D5-4D52-8AB6-07DC99F1D7AD}" srcOrd="2" destOrd="0" presId="urn:microsoft.com/office/officeart/2018/2/layout/IconVerticalSolidList"/>
    <dgm:cxn modelId="{2D3A6E9D-4745-3A49-B643-C3F8FAED387C}" type="presParOf" srcId="{2043A659-B001-465C-8526-C7659CC35BED}" destId="{15CCE490-FB3D-4B9E-B4A2-2055E4BC745B}" srcOrd="3" destOrd="0" presId="urn:microsoft.com/office/officeart/2018/2/layout/IconVerticalSolidList"/>
    <dgm:cxn modelId="{069E9F8D-35D2-354C-A103-9EF73646BFD4}" type="presParOf" srcId="{40A900B8-350F-460A-869E-0310E4E03931}" destId="{B8AD6301-0C77-4FE8-93C3-471BC4E3993D}" srcOrd="1" destOrd="0" presId="urn:microsoft.com/office/officeart/2018/2/layout/IconVerticalSolidList"/>
    <dgm:cxn modelId="{8C72A92F-6F7D-0043-8976-CE95338882C0}" type="presParOf" srcId="{40A900B8-350F-460A-869E-0310E4E03931}" destId="{51369866-6940-436C-A1E5-86F15C1B4FCC}" srcOrd="2" destOrd="0" presId="urn:microsoft.com/office/officeart/2018/2/layout/IconVerticalSolidList"/>
    <dgm:cxn modelId="{675CE125-E382-F245-8AFC-8A46F5EDA63D}" type="presParOf" srcId="{51369866-6940-436C-A1E5-86F15C1B4FCC}" destId="{E7F8ED4D-C175-44C7-AB84-81BF44FEA504}" srcOrd="0" destOrd="0" presId="urn:microsoft.com/office/officeart/2018/2/layout/IconVerticalSolidList"/>
    <dgm:cxn modelId="{34A2C83B-203B-0941-AA21-5298195F417E}" type="presParOf" srcId="{51369866-6940-436C-A1E5-86F15C1B4FCC}" destId="{31AE1CA8-C7D9-4768-9F4C-CE757CB0C447}" srcOrd="1" destOrd="0" presId="urn:microsoft.com/office/officeart/2018/2/layout/IconVerticalSolidList"/>
    <dgm:cxn modelId="{6AAE7A52-947D-6047-8005-78A29B8B6A80}" type="presParOf" srcId="{51369866-6940-436C-A1E5-86F15C1B4FCC}" destId="{A01BBAAC-640D-4D55-BC5D-F289CF8D0FE7}" srcOrd="2" destOrd="0" presId="urn:microsoft.com/office/officeart/2018/2/layout/IconVerticalSolidList"/>
    <dgm:cxn modelId="{814D0E58-0DC4-A94B-85A8-27CC06BC711D}" type="presParOf" srcId="{51369866-6940-436C-A1E5-86F15C1B4FCC}" destId="{DE5186E8-46F0-4949-B921-29CFCBDBEE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FEA6C0-44F0-4C96-9670-DF17C0C733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6006078-73D2-45F0-8003-4BF588FB279C}">
      <dgm:prSet/>
      <dgm:spPr/>
      <dgm:t>
        <a:bodyPr/>
        <a:lstStyle/>
        <a:p>
          <a:r>
            <a:rPr lang="tr-TR"/>
            <a:t>Hukuk Fakültesi öğrencileri için, her bir yılda güz ve bahar olmak üzere iki, toplamda sekiz yarıyıllık bir öğretim programı öngörülmüştür.</a:t>
          </a:r>
          <a:endParaRPr lang="en-US"/>
        </a:p>
      </dgm:t>
    </dgm:pt>
    <dgm:pt modelId="{D2EEBFA9-C990-4FF9-B56D-4439115B24CE}" type="parTrans" cxnId="{5C4A8FFC-B5F0-4DBC-B476-7FEC23ABB715}">
      <dgm:prSet/>
      <dgm:spPr/>
      <dgm:t>
        <a:bodyPr/>
        <a:lstStyle/>
        <a:p>
          <a:endParaRPr lang="en-US"/>
        </a:p>
      </dgm:t>
    </dgm:pt>
    <dgm:pt modelId="{9897B61A-5D31-4174-BF68-64117940B4F3}" type="sibTrans" cxnId="{5C4A8FFC-B5F0-4DBC-B476-7FEC23ABB715}">
      <dgm:prSet/>
      <dgm:spPr/>
      <dgm:t>
        <a:bodyPr/>
        <a:lstStyle/>
        <a:p>
          <a:endParaRPr lang="en-US"/>
        </a:p>
      </dgm:t>
    </dgm:pt>
    <dgm:pt modelId="{5EAB6CB9-AE5A-45DC-81D2-9A76BA6AB94A}">
      <dgm:prSet/>
      <dgm:spPr/>
      <dgm:t>
        <a:bodyPr/>
        <a:lstStyle/>
        <a:p>
          <a:r>
            <a:rPr lang="tr-TR"/>
            <a:t>Öğretim programında öğrencilerin her bir yarıyılda alması gereken derslerin isimleri, türü (zorunlu ders veya seçmeli ders) ve kredileri ile AKTS (Avrupa Kredi Transfer Sistemi) bilgileri yer alır.</a:t>
          </a:r>
          <a:endParaRPr lang="en-US"/>
        </a:p>
      </dgm:t>
    </dgm:pt>
    <dgm:pt modelId="{8A3B06E5-EEAB-4BBB-84EF-1BFBC814F6C6}" type="parTrans" cxnId="{4DE1DBFB-B813-4B2F-8F62-B879908F808C}">
      <dgm:prSet/>
      <dgm:spPr/>
      <dgm:t>
        <a:bodyPr/>
        <a:lstStyle/>
        <a:p>
          <a:endParaRPr lang="en-US"/>
        </a:p>
      </dgm:t>
    </dgm:pt>
    <dgm:pt modelId="{BC1F183F-59F6-4294-8F89-EE7809A11205}" type="sibTrans" cxnId="{4DE1DBFB-B813-4B2F-8F62-B879908F808C}">
      <dgm:prSet/>
      <dgm:spPr/>
      <dgm:t>
        <a:bodyPr/>
        <a:lstStyle/>
        <a:p>
          <a:endParaRPr lang="en-US"/>
        </a:p>
      </dgm:t>
    </dgm:pt>
    <dgm:pt modelId="{69704D6E-6B2E-40C6-8256-D51D686F037D}">
      <dgm:prSet/>
      <dgm:spPr/>
      <dgm:t>
        <a:bodyPr/>
        <a:lstStyle/>
        <a:p>
          <a:r>
            <a:rPr lang="tr-TR"/>
            <a:t>Bir öğrencinin Hukuk Fakültesi’nden mezun olabilmesi için öğretim programında yer alan tüm derslere kaydolması ve bu derslerde belli bir başarı yüzdesini yakalamış olması gerekir.</a:t>
          </a:r>
          <a:endParaRPr lang="en-US"/>
        </a:p>
      </dgm:t>
    </dgm:pt>
    <dgm:pt modelId="{FA6B4F77-D428-447A-927A-887E4D28F413}" type="parTrans" cxnId="{F82B89B9-F08E-4EB1-8F48-FCBCB6A8E866}">
      <dgm:prSet/>
      <dgm:spPr/>
      <dgm:t>
        <a:bodyPr/>
        <a:lstStyle/>
        <a:p>
          <a:endParaRPr lang="en-US"/>
        </a:p>
      </dgm:t>
    </dgm:pt>
    <dgm:pt modelId="{480DF961-3D7F-465E-A423-680E32772BA3}" type="sibTrans" cxnId="{F82B89B9-F08E-4EB1-8F48-FCBCB6A8E866}">
      <dgm:prSet/>
      <dgm:spPr/>
      <dgm:t>
        <a:bodyPr/>
        <a:lstStyle/>
        <a:p>
          <a:endParaRPr lang="en-US"/>
        </a:p>
      </dgm:t>
    </dgm:pt>
    <dgm:pt modelId="{BCEA9205-7632-401B-A420-3540BC3BDF45}">
      <dgm:prSet/>
      <dgm:spPr/>
      <dgm:t>
        <a:bodyPr/>
        <a:lstStyle/>
        <a:p>
          <a:r>
            <a:rPr lang="tr-TR"/>
            <a:t>Öğretim programlarına MÜBİS veya ilgili fakültenin web sayfasından ulaşılabilir.</a:t>
          </a:r>
          <a:endParaRPr lang="en-US"/>
        </a:p>
      </dgm:t>
    </dgm:pt>
    <dgm:pt modelId="{18DED195-4F5B-44E6-967B-CA2F52FEF0D8}" type="parTrans" cxnId="{16DFC5F7-CD2A-45A5-BB45-3E63099DC049}">
      <dgm:prSet/>
      <dgm:spPr/>
      <dgm:t>
        <a:bodyPr/>
        <a:lstStyle/>
        <a:p>
          <a:endParaRPr lang="en-US"/>
        </a:p>
      </dgm:t>
    </dgm:pt>
    <dgm:pt modelId="{995C8F20-1969-489A-8C3F-A1E6402E5D55}" type="sibTrans" cxnId="{16DFC5F7-CD2A-45A5-BB45-3E63099DC049}">
      <dgm:prSet/>
      <dgm:spPr/>
      <dgm:t>
        <a:bodyPr/>
        <a:lstStyle/>
        <a:p>
          <a:endParaRPr lang="en-US"/>
        </a:p>
      </dgm:t>
    </dgm:pt>
    <dgm:pt modelId="{640422A2-069D-42C3-B6BF-74FC4962FD0B}" type="pres">
      <dgm:prSet presAssocID="{F4FEA6C0-44F0-4C96-9670-DF17C0C7339E}" presName="root" presStyleCnt="0">
        <dgm:presLayoutVars>
          <dgm:dir/>
          <dgm:resizeHandles val="exact"/>
        </dgm:presLayoutVars>
      </dgm:prSet>
      <dgm:spPr/>
    </dgm:pt>
    <dgm:pt modelId="{2B262B11-9D90-454D-B79B-EC5530F0E2AC}" type="pres">
      <dgm:prSet presAssocID="{56006078-73D2-45F0-8003-4BF588FB279C}" presName="compNode" presStyleCnt="0"/>
      <dgm:spPr/>
    </dgm:pt>
    <dgm:pt modelId="{1730C449-174A-4160-9E83-723291A3C126}" type="pres">
      <dgm:prSet presAssocID="{56006078-73D2-45F0-8003-4BF588FB279C}" presName="bgRect" presStyleLbl="bgShp" presStyleIdx="0" presStyleCnt="4"/>
      <dgm:spPr/>
    </dgm:pt>
    <dgm:pt modelId="{B2105DB0-4BE7-42D3-AC8D-FAC6F5076ECC}" type="pres">
      <dgm:prSet presAssocID="{56006078-73D2-45F0-8003-4BF588FB279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ggs In Basket"/>
        </a:ext>
      </dgm:extLst>
    </dgm:pt>
    <dgm:pt modelId="{C22CE694-F2C9-45D1-85AE-414EC8ECEE11}" type="pres">
      <dgm:prSet presAssocID="{56006078-73D2-45F0-8003-4BF588FB279C}" presName="spaceRect" presStyleCnt="0"/>
      <dgm:spPr/>
    </dgm:pt>
    <dgm:pt modelId="{854CFC74-D563-40F4-8531-5FB63C197D65}" type="pres">
      <dgm:prSet presAssocID="{56006078-73D2-45F0-8003-4BF588FB279C}" presName="parTx" presStyleLbl="revTx" presStyleIdx="0" presStyleCnt="4">
        <dgm:presLayoutVars>
          <dgm:chMax val="0"/>
          <dgm:chPref val="0"/>
        </dgm:presLayoutVars>
      </dgm:prSet>
      <dgm:spPr/>
    </dgm:pt>
    <dgm:pt modelId="{9A5A7C88-841D-4C31-8C76-4104FF735234}" type="pres">
      <dgm:prSet presAssocID="{9897B61A-5D31-4174-BF68-64117940B4F3}" presName="sibTrans" presStyleCnt="0"/>
      <dgm:spPr/>
    </dgm:pt>
    <dgm:pt modelId="{D92E187A-A860-4A41-A22E-7E7AA2BD57B7}" type="pres">
      <dgm:prSet presAssocID="{5EAB6CB9-AE5A-45DC-81D2-9A76BA6AB94A}" presName="compNode" presStyleCnt="0"/>
      <dgm:spPr/>
    </dgm:pt>
    <dgm:pt modelId="{E8F4431C-677F-46A7-8E1A-276B86F5CC8E}" type="pres">
      <dgm:prSet presAssocID="{5EAB6CB9-AE5A-45DC-81D2-9A76BA6AB94A}" presName="bgRect" presStyleLbl="bgShp" presStyleIdx="1" presStyleCnt="4"/>
      <dgm:spPr/>
    </dgm:pt>
    <dgm:pt modelId="{6C7CBF52-D976-461F-9C24-5508089F30DA}" type="pres">
      <dgm:prSet presAssocID="{5EAB6CB9-AE5A-45DC-81D2-9A76BA6AB94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ınıf"/>
        </a:ext>
      </dgm:extLst>
    </dgm:pt>
    <dgm:pt modelId="{EE9D5CB2-5088-41C1-BA4C-8A900851FDB7}" type="pres">
      <dgm:prSet presAssocID="{5EAB6CB9-AE5A-45DC-81D2-9A76BA6AB94A}" presName="spaceRect" presStyleCnt="0"/>
      <dgm:spPr/>
    </dgm:pt>
    <dgm:pt modelId="{2A0A85B6-FF8D-4AEE-A955-B8D33D79112D}" type="pres">
      <dgm:prSet presAssocID="{5EAB6CB9-AE5A-45DC-81D2-9A76BA6AB94A}" presName="parTx" presStyleLbl="revTx" presStyleIdx="1" presStyleCnt="4">
        <dgm:presLayoutVars>
          <dgm:chMax val="0"/>
          <dgm:chPref val="0"/>
        </dgm:presLayoutVars>
      </dgm:prSet>
      <dgm:spPr/>
    </dgm:pt>
    <dgm:pt modelId="{95FF4BD9-E0FF-4B03-B390-110707B70817}" type="pres">
      <dgm:prSet presAssocID="{BC1F183F-59F6-4294-8F89-EE7809A11205}" presName="sibTrans" presStyleCnt="0"/>
      <dgm:spPr/>
    </dgm:pt>
    <dgm:pt modelId="{715CDF9F-2D84-4471-9AB4-20A11E563731}" type="pres">
      <dgm:prSet presAssocID="{69704D6E-6B2E-40C6-8256-D51D686F037D}" presName="compNode" presStyleCnt="0"/>
      <dgm:spPr/>
    </dgm:pt>
    <dgm:pt modelId="{A2AD417C-03D8-4ABB-B177-780787F353FF}" type="pres">
      <dgm:prSet presAssocID="{69704D6E-6B2E-40C6-8256-D51D686F037D}" presName="bgRect" presStyleLbl="bgShp" presStyleIdx="2" presStyleCnt="4"/>
      <dgm:spPr/>
    </dgm:pt>
    <dgm:pt modelId="{749E5722-9979-41B5-9B61-3CEAAC301174}" type="pres">
      <dgm:prSet presAssocID="{69704D6E-6B2E-40C6-8256-D51D686F037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taplar"/>
        </a:ext>
      </dgm:extLst>
    </dgm:pt>
    <dgm:pt modelId="{08BC5156-DC46-4FD8-AA92-9EC8ADD01C0C}" type="pres">
      <dgm:prSet presAssocID="{69704D6E-6B2E-40C6-8256-D51D686F037D}" presName="spaceRect" presStyleCnt="0"/>
      <dgm:spPr/>
    </dgm:pt>
    <dgm:pt modelId="{36CA07DD-B7BF-417D-BD9F-F75722248ACF}" type="pres">
      <dgm:prSet presAssocID="{69704D6E-6B2E-40C6-8256-D51D686F037D}" presName="parTx" presStyleLbl="revTx" presStyleIdx="2" presStyleCnt="4">
        <dgm:presLayoutVars>
          <dgm:chMax val="0"/>
          <dgm:chPref val="0"/>
        </dgm:presLayoutVars>
      </dgm:prSet>
      <dgm:spPr/>
    </dgm:pt>
    <dgm:pt modelId="{70FD691A-D201-41C1-80D8-DE017DCE6451}" type="pres">
      <dgm:prSet presAssocID="{480DF961-3D7F-465E-A423-680E32772BA3}" presName="sibTrans" presStyleCnt="0"/>
      <dgm:spPr/>
    </dgm:pt>
    <dgm:pt modelId="{00E156BB-2A68-4685-BED8-C0F7944B983C}" type="pres">
      <dgm:prSet presAssocID="{BCEA9205-7632-401B-A420-3540BC3BDF45}" presName="compNode" presStyleCnt="0"/>
      <dgm:spPr/>
    </dgm:pt>
    <dgm:pt modelId="{6234429D-E164-48D8-8043-0DEEED8C2A67}" type="pres">
      <dgm:prSet presAssocID="{BCEA9205-7632-401B-A420-3540BC3BDF45}" presName="bgRect" presStyleLbl="bgShp" presStyleIdx="3" presStyleCnt="4"/>
      <dgm:spPr/>
    </dgm:pt>
    <dgm:pt modelId="{669474F1-3796-4FF2-9035-1A932E5ABD7D}" type="pres">
      <dgm:prSet presAssocID="{BCEA9205-7632-401B-A420-3540BC3BDF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Öğretmen"/>
        </a:ext>
      </dgm:extLst>
    </dgm:pt>
    <dgm:pt modelId="{6AD26D57-F832-4A9D-B269-31D0A83A8904}" type="pres">
      <dgm:prSet presAssocID="{BCEA9205-7632-401B-A420-3540BC3BDF45}" presName="spaceRect" presStyleCnt="0"/>
      <dgm:spPr/>
    </dgm:pt>
    <dgm:pt modelId="{7FF3A192-E4B2-40DF-862A-577CFE4BCA37}" type="pres">
      <dgm:prSet presAssocID="{BCEA9205-7632-401B-A420-3540BC3BDF4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827905-4B67-4175-A446-F9161AC520A4}" type="presOf" srcId="{56006078-73D2-45F0-8003-4BF588FB279C}" destId="{854CFC74-D563-40F4-8531-5FB63C197D65}" srcOrd="0" destOrd="0" presId="urn:microsoft.com/office/officeart/2018/2/layout/IconVerticalSolidList"/>
    <dgm:cxn modelId="{9BEDA5B7-AB5B-44CC-93DA-C5EF059CB688}" type="presOf" srcId="{69704D6E-6B2E-40C6-8256-D51D686F037D}" destId="{36CA07DD-B7BF-417D-BD9F-F75722248ACF}" srcOrd="0" destOrd="0" presId="urn:microsoft.com/office/officeart/2018/2/layout/IconVerticalSolidList"/>
    <dgm:cxn modelId="{F82B89B9-F08E-4EB1-8F48-FCBCB6A8E866}" srcId="{F4FEA6C0-44F0-4C96-9670-DF17C0C7339E}" destId="{69704D6E-6B2E-40C6-8256-D51D686F037D}" srcOrd="2" destOrd="0" parTransId="{FA6B4F77-D428-447A-927A-887E4D28F413}" sibTransId="{480DF961-3D7F-465E-A423-680E32772BA3}"/>
    <dgm:cxn modelId="{A5ED28BC-AB32-4D54-AD61-8ED4CFA6793B}" type="presOf" srcId="{5EAB6CB9-AE5A-45DC-81D2-9A76BA6AB94A}" destId="{2A0A85B6-FF8D-4AEE-A955-B8D33D79112D}" srcOrd="0" destOrd="0" presId="urn:microsoft.com/office/officeart/2018/2/layout/IconVerticalSolidList"/>
    <dgm:cxn modelId="{2C7105CA-47F1-4920-AD15-22228FB7A218}" type="presOf" srcId="{F4FEA6C0-44F0-4C96-9670-DF17C0C7339E}" destId="{640422A2-069D-42C3-B6BF-74FC4962FD0B}" srcOrd="0" destOrd="0" presId="urn:microsoft.com/office/officeart/2018/2/layout/IconVerticalSolidList"/>
    <dgm:cxn modelId="{92AF98E4-1429-4843-8200-C198E6D8652A}" type="presOf" srcId="{BCEA9205-7632-401B-A420-3540BC3BDF45}" destId="{7FF3A192-E4B2-40DF-862A-577CFE4BCA37}" srcOrd="0" destOrd="0" presId="urn:microsoft.com/office/officeart/2018/2/layout/IconVerticalSolidList"/>
    <dgm:cxn modelId="{16DFC5F7-CD2A-45A5-BB45-3E63099DC049}" srcId="{F4FEA6C0-44F0-4C96-9670-DF17C0C7339E}" destId="{BCEA9205-7632-401B-A420-3540BC3BDF45}" srcOrd="3" destOrd="0" parTransId="{18DED195-4F5B-44E6-967B-CA2F52FEF0D8}" sibTransId="{995C8F20-1969-489A-8C3F-A1E6402E5D55}"/>
    <dgm:cxn modelId="{4DE1DBFB-B813-4B2F-8F62-B879908F808C}" srcId="{F4FEA6C0-44F0-4C96-9670-DF17C0C7339E}" destId="{5EAB6CB9-AE5A-45DC-81D2-9A76BA6AB94A}" srcOrd="1" destOrd="0" parTransId="{8A3B06E5-EEAB-4BBB-84EF-1BFBC814F6C6}" sibTransId="{BC1F183F-59F6-4294-8F89-EE7809A11205}"/>
    <dgm:cxn modelId="{5C4A8FFC-B5F0-4DBC-B476-7FEC23ABB715}" srcId="{F4FEA6C0-44F0-4C96-9670-DF17C0C7339E}" destId="{56006078-73D2-45F0-8003-4BF588FB279C}" srcOrd="0" destOrd="0" parTransId="{D2EEBFA9-C990-4FF9-B56D-4439115B24CE}" sibTransId="{9897B61A-5D31-4174-BF68-64117940B4F3}"/>
    <dgm:cxn modelId="{EEFFCB66-C0C1-48D2-9ABC-680693AA84E9}" type="presParOf" srcId="{640422A2-069D-42C3-B6BF-74FC4962FD0B}" destId="{2B262B11-9D90-454D-B79B-EC5530F0E2AC}" srcOrd="0" destOrd="0" presId="urn:microsoft.com/office/officeart/2018/2/layout/IconVerticalSolidList"/>
    <dgm:cxn modelId="{228595E6-5BB9-4028-BAE5-830309E7DECB}" type="presParOf" srcId="{2B262B11-9D90-454D-B79B-EC5530F0E2AC}" destId="{1730C449-174A-4160-9E83-723291A3C126}" srcOrd="0" destOrd="0" presId="urn:microsoft.com/office/officeart/2018/2/layout/IconVerticalSolidList"/>
    <dgm:cxn modelId="{BEB35C05-570D-4EB1-8467-238D77EC5C4E}" type="presParOf" srcId="{2B262B11-9D90-454D-B79B-EC5530F0E2AC}" destId="{B2105DB0-4BE7-42D3-AC8D-FAC6F5076ECC}" srcOrd="1" destOrd="0" presId="urn:microsoft.com/office/officeart/2018/2/layout/IconVerticalSolidList"/>
    <dgm:cxn modelId="{A579EF64-B6CF-407C-BFAB-320E813E212D}" type="presParOf" srcId="{2B262B11-9D90-454D-B79B-EC5530F0E2AC}" destId="{C22CE694-F2C9-45D1-85AE-414EC8ECEE11}" srcOrd="2" destOrd="0" presId="urn:microsoft.com/office/officeart/2018/2/layout/IconVerticalSolidList"/>
    <dgm:cxn modelId="{96FBE4CC-3D23-4E4F-8CBD-643CB160C113}" type="presParOf" srcId="{2B262B11-9D90-454D-B79B-EC5530F0E2AC}" destId="{854CFC74-D563-40F4-8531-5FB63C197D65}" srcOrd="3" destOrd="0" presId="urn:microsoft.com/office/officeart/2018/2/layout/IconVerticalSolidList"/>
    <dgm:cxn modelId="{144E2DF7-BDA2-4FFF-9155-21168E38838D}" type="presParOf" srcId="{640422A2-069D-42C3-B6BF-74FC4962FD0B}" destId="{9A5A7C88-841D-4C31-8C76-4104FF735234}" srcOrd="1" destOrd="0" presId="urn:microsoft.com/office/officeart/2018/2/layout/IconVerticalSolidList"/>
    <dgm:cxn modelId="{21696EFD-8A08-4AF5-B48E-D803E44980D4}" type="presParOf" srcId="{640422A2-069D-42C3-B6BF-74FC4962FD0B}" destId="{D92E187A-A860-4A41-A22E-7E7AA2BD57B7}" srcOrd="2" destOrd="0" presId="urn:microsoft.com/office/officeart/2018/2/layout/IconVerticalSolidList"/>
    <dgm:cxn modelId="{13C0CE08-9A22-4391-BF5D-1D690FD88D16}" type="presParOf" srcId="{D92E187A-A860-4A41-A22E-7E7AA2BD57B7}" destId="{E8F4431C-677F-46A7-8E1A-276B86F5CC8E}" srcOrd="0" destOrd="0" presId="urn:microsoft.com/office/officeart/2018/2/layout/IconVerticalSolidList"/>
    <dgm:cxn modelId="{5EB366FA-FFF1-4118-A284-2BD473D6630A}" type="presParOf" srcId="{D92E187A-A860-4A41-A22E-7E7AA2BD57B7}" destId="{6C7CBF52-D976-461F-9C24-5508089F30DA}" srcOrd="1" destOrd="0" presId="urn:microsoft.com/office/officeart/2018/2/layout/IconVerticalSolidList"/>
    <dgm:cxn modelId="{2B5A3EEA-254F-4DAB-A67B-5A5A9D069A06}" type="presParOf" srcId="{D92E187A-A860-4A41-A22E-7E7AA2BD57B7}" destId="{EE9D5CB2-5088-41C1-BA4C-8A900851FDB7}" srcOrd="2" destOrd="0" presId="urn:microsoft.com/office/officeart/2018/2/layout/IconVerticalSolidList"/>
    <dgm:cxn modelId="{6D609CDC-3D17-4D78-B0E7-213C9F9CF974}" type="presParOf" srcId="{D92E187A-A860-4A41-A22E-7E7AA2BD57B7}" destId="{2A0A85B6-FF8D-4AEE-A955-B8D33D79112D}" srcOrd="3" destOrd="0" presId="urn:microsoft.com/office/officeart/2018/2/layout/IconVerticalSolidList"/>
    <dgm:cxn modelId="{01113383-F5C1-40D8-99D8-FA8606B4F17D}" type="presParOf" srcId="{640422A2-069D-42C3-B6BF-74FC4962FD0B}" destId="{95FF4BD9-E0FF-4B03-B390-110707B70817}" srcOrd="3" destOrd="0" presId="urn:microsoft.com/office/officeart/2018/2/layout/IconVerticalSolidList"/>
    <dgm:cxn modelId="{FAEC2107-EC97-492B-AC88-6ACB9EE84C42}" type="presParOf" srcId="{640422A2-069D-42C3-B6BF-74FC4962FD0B}" destId="{715CDF9F-2D84-4471-9AB4-20A11E563731}" srcOrd="4" destOrd="0" presId="urn:microsoft.com/office/officeart/2018/2/layout/IconVerticalSolidList"/>
    <dgm:cxn modelId="{00801BFD-7532-40E1-AEBE-AA5CE23C03DB}" type="presParOf" srcId="{715CDF9F-2D84-4471-9AB4-20A11E563731}" destId="{A2AD417C-03D8-4ABB-B177-780787F353FF}" srcOrd="0" destOrd="0" presId="urn:microsoft.com/office/officeart/2018/2/layout/IconVerticalSolidList"/>
    <dgm:cxn modelId="{7FB9EDF5-2F5E-4C43-A325-A2F77E518CA1}" type="presParOf" srcId="{715CDF9F-2D84-4471-9AB4-20A11E563731}" destId="{749E5722-9979-41B5-9B61-3CEAAC301174}" srcOrd="1" destOrd="0" presId="urn:microsoft.com/office/officeart/2018/2/layout/IconVerticalSolidList"/>
    <dgm:cxn modelId="{FD79702B-CA16-4439-B78A-9FE7F5EA108D}" type="presParOf" srcId="{715CDF9F-2D84-4471-9AB4-20A11E563731}" destId="{08BC5156-DC46-4FD8-AA92-9EC8ADD01C0C}" srcOrd="2" destOrd="0" presId="urn:microsoft.com/office/officeart/2018/2/layout/IconVerticalSolidList"/>
    <dgm:cxn modelId="{C5831A89-B062-472B-8A2B-17B1815B8E8A}" type="presParOf" srcId="{715CDF9F-2D84-4471-9AB4-20A11E563731}" destId="{36CA07DD-B7BF-417D-BD9F-F75722248ACF}" srcOrd="3" destOrd="0" presId="urn:microsoft.com/office/officeart/2018/2/layout/IconVerticalSolidList"/>
    <dgm:cxn modelId="{D3EA12BE-E61C-45A7-BBDF-CEB700CA7EEA}" type="presParOf" srcId="{640422A2-069D-42C3-B6BF-74FC4962FD0B}" destId="{70FD691A-D201-41C1-80D8-DE017DCE6451}" srcOrd="5" destOrd="0" presId="urn:microsoft.com/office/officeart/2018/2/layout/IconVerticalSolidList"/>
    <dgm:cxn modelId="{62B2BE37-0FBA-4E02-B958-F02EA08DF73F}" type="presParOf" srcId="{640422A2-069D-42C3-B6BF-74FC4962FD0B}" destId="{00E156BB-2A68-4685-BED8-C0F7944B983C}" srcOrd="6" destOrd="0" presId="urn:microsoft.com/office/officeart/2018/2/layout/IconVerticalSolidList"/>
    <dgm:cxn modelId="{72CEF62C-F659-4D88-B9F6-004DF7CE1F37}" type="presParOf" srcId="{00E156BB-2A68-4685-BED8-C0F7944B983C}" destId="{6234429D-E164-48D8-8043-0DEEED8C2A67}" srcOrd="0" destOrd="0" presId="urn:microsoft.com/office/officeart/2018/2/layout/IconVerticalSolidList"/>
    <dgm:cxn modelId="{E55CCFF9-6C1B-41EB-B2C2-629A09F1711D}" type="presParOf" srcId="{00E156BB-2A68-4685-BED8-C0F7944B983C}" destId="{669474F1-3796-4FF2-9035-1A932E5ABD7D}" srcOrd="1" destOrd="0" presId="urn:microsoft.com/office/officeart/2018/2/layout/IconVerticalSolidList"/>
    <dgm:cxn modelId="{D5CE2996-1EFE-4D58-9849-6BECBFB4F267}" type="presParOf" srcId="{00E156BB-2A68-4685-BED8-C0F7944B983C}" destId="{6AD26D57-F832-4A9D-B269-31D0A83A8904}" srcOrd="2" destOrd="0" presId="urn:microsoft.com/office/officeart/2018/2/layout/IconVerticalSolidList"/>
    <dgm:cxn modelId="{2DE5DF78-7C61-4BD1-BB29-8432C5683E32}" type="presParOf" srcId="{00E156BB-2A68-4685-BED8-C0F7944B983C}" destId="{7FF3A192-E4B2-40DF-862A-577CFE4BCA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A4EB9E-9599-449A-B3F5-177C52E06692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76F0A94-4C3F-408F-930D-009E47E26892}">
      <dgm:prSet/>
      <dgm:spPr/>
      <dgm:t>
        <a:bodyPr/>
        <a:lstStyle/>
        <a:p>
          <a:r>
            <a:rPr lang="tr-TR"/>
            <a:t>Güz ve bahar dönemlerinde alınması gereken dersler fakültede uygulanmakta olan öğretim programına göre belirlenir. </a:t>
          </a:r>
          <a:endParaRPr lang="en-US"/>
        </a:p>
      </dgm:t>
    </dgm:pt>
    <dgm:pt modelId="{3E264117-8A57-4031-9268-29F300F458BE}" type="parTrans" cxnId="{0635B6DB-5B1A-4B54-A2D8-030CE454E859}">
      <dgm:prSet/>
      <dgm:spPr/>
      <dgm:t>
        <a:bodyPr/>
        <a:lstStyle/>
        <a:p>
          <a:endParaRPr lang="en-US"/>
        </a:p>
      </dgm:t>
    </dgm:pt>
    <dgm:pt modelId="{6A548A3E-2AE4-4019-962C-6F0B5F09533F}" type="sibTrans" cxnId="{0635B6DB-5B1A-4B54-A2D8-030CE454E859}">
      <dgm:prSet/>
      <dgm:spPr/>
      <dgm:t>
        <a:bodyPr/>
        <a:lstStyle/>
        <a:p>
          <a:endParaRPr lang="en-US"/>
        </a:p>
      </dgm:t>
    </dgm:pt>
    <dgm:pt modelId="{A57C5D91-6653-459C-AB30-054975DD8DE6}">
      <dgm:prSet/>
      <dgm:spPr/>
      <dgm:t>
        <a:bodyPr/>
        <a:lstStyle/>
        <a:p>
          <a:r>
            <a:rPr lang="tr-TR"/>
            <a:t>Öğrenciler, her yarıyılda almaları gereken zorunlu ve seçmeli dersleri MÜBİS’de detaylı olarak inceleyebilir. </a:t>
          </a:r>
          <a:endParaRPr lang="en-US"/>
        </a:p>
      </dgm:t>
    </dgm:pt>
    <dgm:pt modelId="{C01A2866-97D6-4446-B507-93C336A8B72C}" type="parTrans" cxnId="{80B91D8D-93E9-4AB9-AD42-9921B85DF565}">
      <dgm:prSet/>
      <dgm:spPr/>
      <dgm:t>
        <a:bodyPr/>
        <a:lstStyle/>
        <a:p>
          <a:endParaRPr lang="en-US"/>
        </a:p>
      </dgm:t>
    </dgm:pt>
    <dgm:pt modelId="{AD9D8060-D83D-4CD2-A95B-AE5926AE7693}" type="sibTrans" cxnId="{80B91D8D-93E9-4AB9-AD42-9921B85DF565}">
      <dgm:prSet/>
      <dgm:spPr/>
      <dgm:t>
        <a:bodyPr/>
        <a:lstStyle/>
        <a:p>
          <a:endParaRPr lang="en-US"/>
        </a:p>
      </dgm:t>
    </dgm:pt>
    <dgm:pt modelId="{97D1145F-2803-43DB-A33D-BC4B7F8685C6}">
      <dgm:prSet/>
      <dgm:spPr/>
      <dgm:t>
        <a:bodyPr/>
        <a:lstStyle/>
        <a:p>
          <a:r>
            <a:rPr lang="tr-TR" dirty="0"/>
            <a:t>Ders seçim işlemleri, içerisinde bulunulan yarıyıl ve öğretim programına dikkate alınarak, öğrenciler tarafından yapılır. Ders seçimleri danışman onayı sonrasında kesinleşir. </a:t>
          </a:r>
          <a:endParaRPr lang="en-US" dirty="0"/>
        </a:p>
      </dgm:t>
    </dgm:pt>
    <dgm:pt modelId="{49724E1D-0FA5-470C-BCA8-BC8D5D611E86}" type="parTrans" cxnId="{6F8E1869-0AC2-4B31-98AE-F4477EEC6227}">
      <dgm:prSet/>
      <dgm:spPr/>
      <dgm:t>
        <a:bodyPr/>
        <a:lstStyle/>
        <a:p>
          <a:endParaRPr lang="en-US"/>
        </a:p>
      </dgm:t>
    </dgm:pt>
    <dgm:pt modelId="{966EDBB0-1A57-454E-B62C-F37AE9B4004A}" type="sibTrans" cxnId="{6F8E1869-0AC2-4B31-98AE-F4477EEC6227}">
      <dgm:prSet/>
      <dgm:spPr/>
      <dgm:t>
        <a:bodyPr/>
        <a:lstStyle/>
        <a:p>
          <a:endParaRPr lang="en-US"/>
        </a:p>
      </dgm:t>
    </dgm:pt>
    <dgm:pt modelId="{E4579172-8049-477C-AA7F-7BDE0A371F92}">
      <dgm:prSet/>
      <dgm:spPr/>
      <dgm:t>
        <a:bodyPr/>
        <a:lstStyle/>
        <a:p>
          <a:r>
            <a:rPr lang="tr-TR" dirty="0"/>
            <a:t>Öğrenciler birinci ve ikinci yarıyıllarda bütün derslere yazılmak zorundadır. Öğrenciler, bu yarıyıllarda dersleri bırakamaz (Lisans Yönetmeliği, m. 20/3).</a:t>
          </a:r>
          <a:endParaRPr lang="en-US" dirty="0"/>
        </a:p>
      </dgm:t>
    </dgm:pt>
    <dgm:pt modelId="{1AC1668C-A338-4B92-A12C-12706E91CBE6}" type="parTrans" cxnId="{1113911A-17A1-4C3F-AF4E-596B47C1B212}">
      <dgm:prSet/>
      <dgm:spPr/>
      <dgm:t>
        <a:bodyPr/>
        <a:lstStyle/>
        <a:p>
          <a:endParaRPr lang="en-US"/>
        </a:p>
      </dgm:t>
    </dgm:pt>
    <dgm:pt modelId="{A69DD28D-E4FE-49D1-B424-F8095E9AE73F}" type="sibTrans" cxnId="{1113911A-17A1-4C3F-AF4E-596B47C1B212}">
      <dgm:prSet/>
      <dgm:spPr/>
      <dgm:t>
        <a:bodyPr/>
        <a:lstStyle/>
        <a:p>
          <a:endParaRPr lang="en-US"/>
        </a:p>
      </dgm:t>
    </dgm:pt>
    <dgm:pt modelId="{E7AAAB28-DD59-4C19-B78D-19A0562BCA3B}">
      <dgm:prSet/>
      <dgm:spPr/>
      <dgm:t>
        <a:bodyPr/>
        <a:lstStyle/>
        <a:p>
          <a:r>
            <a:rPr lang="tr-TR"/>
            <a:t>Öğrenciler, dönemde yer alan tüm dersleri almak zorundadır. Dersi tanımlandığı yarıyılda almayan/alamayan öğrenciler, dersi, dersin açıldığı ilk yarıyılda almalıdır (Lisans Yönetmeliği, m. 20/4).</a:t>
          </a:r>
          <a:endParaRPr lang="en-US"/>
        </a:p>
      </dgm:t>
    </dgm:pt>
    <dgm:pt modelId="{F013D1F7-E969-4884-B209-9F9542E4512E}" type="parTrans" cxnId="{63CCCEC8-B2A4-4EB1-B0A8-D63AD96271D6}">
      <dgm:prSet/>
      <dgm:spPr/>
      <dgm:t>
        <a:bodyPr/>
        <a:lstStyle/>
        <a:p>
          <a:endParaRPr lang="en-US"/>
        </a:p>
      </dgm:t>
    </dgm:pt>
    <dgm:pt modelId="{17A58FAA-9480-43B1-8F78-F21A636E5F1F}" type="sibTrans" cxnId="{63CCCEC8-B2A4-4EB1-B0A8-D63AD96271D6}">
      <dgm:prSet/>
      <dgm:spPr/>
      <dgm:t>
        <a:bodyPr/>
        <a:lstStyle/>
        <a:p>
          <a:endParaRPr lang="en-US"/>
        </a:p>
      </dgm:t>
    </dgm:pt>
    <dgm:pt modelId="{BBBC8D81-967A-B542-831E-7A8C5CF078C3}" type="pres">
      <dgm:prSet presAssocID="{E1A4EB9E-9599-449A-B3F5-177C52E06692}" presName="diagram" presStyleCnt="0">
        <dgm:presLayoutVars>
          <dgm:dir/>
          <dgm:resizeHandles val="exact"/>
        </dgm:presLayoutVars>
      </dgm:prSet>
      <dgm:spPr/>
    </dgm:pt>
    <dgm:pt modelId="{6F55A859-D8E8-B645-869A-C159BDB84A5C}" type="pres">
      <dgm:prSet presAssocID="{D76F0A94-4C3F-408F-930D-009E47E26892}" presName="node" presStyleLbl="node1" presStyleIdx="0" presStyleCnt="5">
        <dgm:presLayoutVars>
          <dgm:bulletEnabled val="1"/>
        </dgm:presLayoutVars>
      </dgm:prSet>
      <dgm:spPr/>
    </dgm:pt>
    <dgm:pt modelId="{5FB77CAA-CC8F-2B45-8B69-DEFE665DB50E}" type="pres">
      <dgm:prSet presAssocID="{6A548A3E-2AE4-4019-962C-6F0B5F09533F}" presName="sibTrans" presStyleCnt="0"/>
      <dgm:spPr/>
    </dgm:pt>
    <dgm:pt modelId="{06CBBFA5-1A86-4343-B157-A7DEEF855939}" type="pres">
      <dgm:prSet presAssocID="{A57C5D91-6653-459C-AB30-054975DD8DE6}" presName="node" presStyleLbl="node1" presStyleIdx="1" presStyleCnt="5">
        <dgm:presLayoutVars>
          <dgm:bulletEnabled val="1"/>
        </dgm:presLayoutVars>
      </dgm:prSet>
      <dgm:spPr/>
    </dgm:pt>
    <dgm:pt modelId="{7C115AC8-F38E-E348-9F46-D2B2D78A9EE7}" type="pres">
      <dgm:prSet presAssocID="{AD9D8060-D83D-4CD2-A95B-AE5926AE7693}" presName="sibTrans" presStyleCnt="0"/>
      <dgm:spPr/>
    </dgm:pt>
    <dgm:pt modelId="{21DD0677-8728-D64A-9EBF-9F4A9A097486}" type="pres">
      <dgm:prSet presAssocID="{97D1145F-2803-43DB-A33D-BC4B7F8685C6}" presName="node" presStyleLbl="node1" presStyleIdx="2" presStyleCnt="5">
        <dgm:presLayoutVars>
          <dgm:bulletEnabled val="1"/>
        </dgm:presLayoutVars>
      </dgm:prSet>
      <dgm:spPr/>
    </dgm:pt>
    <dgm:pt modelId="{227EDFAE-47F6-A241-8278-0A7341369579}" type="pres">
      <dgm:prSet presAssocID="{966EDBB0-1A57-454E-B62C-F37AE9B4004A}" presName="sibTrans" presStyleCnt="0"/>
      <dgm:spPr/>
    </dgm:pt>
    <dgm:pt modelId="{C806018F-C2EB-9747-8249-8BAD74111CBD}" type="pres">
      <dgm:prSet presAssocID="{E4579172-8049-477C-AA7F-7BDE0A371F92}" presName="node" presStyleLbl="node1" presStyleIdx="3" presStyleCnt="5">
        <dgm:presLayoutVars>
          <dgm:bulletEnabled val="1"/>
        </dgm:presLayoutVars>
      </dgm:prSet>
      <dgm:spPr/>
    </dgm:pt>
    <dgm:pt modelId="{DD585C21-2A02-D145-81ED-F3134B0A25EA}" type="pres">
      <dgm:prSet presAssocID="{A69DD28D-E4FE-49D1-B424-F8095E9AE73F}" presName="sibTrans" presStyleCnt="0"/>
      <dgm:spPr/>
    </dgm:pt>
    <dgm:pt modelId="{2018B4A3-1BF3-A64F-82FA-215BD140C02D}" type="pres">
      <dgm:prSet presAssocID="{E7AAAB28-DD59-4C19-B78D-19A0562BCA3B}" presName="node" presStyleLbl="node1" presStyleIdx="4" presStyleCnt="5">
        <dgm:presLayoutVars>
          <dgm:bulletEnabled val="1"/>
        </dgm:presLayoutVars>
      </dgm:prSet>
      <dgm:spPr/>
    </dgm:pt>
  </dgm:ptLst>
  <dgm:cxnLst>
    <dgm:cxn modelId="{ED002108-8DF6-3A49-B88A-BD0BC0E74DF7}" type="presOf" srcId="{E7AAAB28-DD59-4C19-B78D-19A0562BCA3B}" destId="{2018B4A3-1BF3-A64F-82FA-215BD140C02D}" srcOrd="0" destOrd="0" presId="urn:microsoft.com/office/officeart/2005/8/layout/default"/>
    <dgm:cxn modelId="{1113911A-17A1-4C3F-AF4E-596B47C1B212}" srcId="{E1A4EB9E-9599-449A-B3F5-177C52E06692}" destId="{E4579172-8049-477C-AA7F-7BDE0A371F92}" srcOrd="3" destOrd="0" parTransId="{1AC1668C-A338-4B92-A12C-12706E91CBE6}" sibTransId="{A69DD28D-E4FE-49D1-B424-F8095E9AE73F}"/>
    <dgm:cxn modelId="{82BECE1B-B8EE-B04D-845C-AD31E72D13C9}" type="presOf" srcId="{D76F0A94-4C3F-408F-930D-009E47E26892}" destId="{6F55A859-D8E8-B645-869A-C159BDB84A5C}" srcOrd="0" destOrd="0" presId="urn:microsoft.com/office/officeart/2005/8/layout/default"/>
    <dgm:cxn modelId="{AA7DE72F-74C1-9249-92D3-7D7D6A14E66B}" type="presOf" srcId="{A57C5D91-6653-459C-AB30-054975DD8DE6}" destId="{06CBBFA5-1A86-4343-B157-A7DEEF855939}" srcOrd="0" destOrd="0" presId="urn:microsoft.com/office/officeart/2005/8/layout/default"/>
    <dgm:cxn modelId="{87F36F43-99E5-2144-BBFE-B90B01EBBB35}" type="presOf" srcId="{E1A4EB9E-9599-449A-B3F5-177C52E06692}" destId="{BBBC8D81-967A-B542-831E-7A8C5CF078C3}" srcOrd="0" destOrd="0" presId="urn:microsoft.com/office/officeart/2005/8/layout/default"/>
    <dgm:cxn modelId="{6F8E1869-0AC2-4B31-98AE-F4477EEC6227}" srcId="{E1A4EB9E-9599-449A-B3F5-177C52E06692}" destId="{97D1145F-2803-43DB-A33D-BC4B7F8685C6}" srcOrd="2" destOrd="0" parTransId="{49724E1D-0FA5-470C-BCA8-BC8D5D611E86}" sibTransId="{966EDBB0-1A57-454E-B62C-F37AE9B4004A}"/>
    <dgm:cxn modelId="{C660D97C-D1B3-EC43-96B2-FC0DBF158A7F}" type="presOf" srcId="{E4579172-8049-477C-AA7F-7BDE0A371F92}" destId="{C806018F-C2EB-9747-8249-8BAD74111CBD}" srcOrd="0" destOrd="0" presId="urn:microsoft.com/office/officeart/2005/8/layout/default"/>
    <dgm:cxn modelId="{80B91D8D-93E9-4AB9-AD42-9921B85DF565}" srcId="{E1A4EB9E-9599-449A-B3F5-177C52E06692}" destId="{A57C5D91-6653-459C-AB30-054975DD8DE6}" srcOrd="1" destOrd="0" parTransId="{C01A2866-97D6-4446-B507-93C336A8B72C}" sibTransId="{AD9D8060-D83D-4CD2-A95B-AE5926AE7693}"/>
    <dgm:cxn modelId="{51AFEAC7-8A7C-EB42-AA83-D4CFD597E56B}" type="presOf" srcId="{97D1145F-2803-43DB-A33D-BC4B7F8685C6}" destId="{21DD0677-8728-D64A-9EBF-9F4A9A097486}" srcOrd="0" destOrd="0" presId="urn:microsoft.com/office/officeart/2005/8/layout/default"/>
    <dgm:cxn modelId="{63CCCEC8-B2A4-4EB1-B0A8-D63AD96271D6}" srcId="{E1A4EB9E-9599-449A-B3F5-177C52E06692}" destId="{E7AAAB28-DD59-4C19-B78D-19A0562BCA3B}" srcOrd="4" destOrd="0" parTransId="{F013D1F7-E969-4884-B209-9F9542E4512E}" sibTransId="{17A58FAA-9480-43B1-8F78-F21A636E5F1F}"/>
    <dgm:cxn modelId="{0635B6DB-5B1A-4B54-A2D8-030CE454E859}" srcId="{E1A4EB9E-9599-449A-B3F5-177C52E06692}" destId="{D76F0A94-4C3F-408F-930D-009E47E26892}" srcOrd="0" destOrd="0" parTransId="{3E264117-8A57-4031-9268-29F300F458BE}" sibTransId="{6A548A3E-2AE4-4019-962C-6F0B5F09533F}"/>
    <dgm:cxn modelId="{0B14003D-3FBD-6B40-9ABD-D415917F8535}" type="presParOf" srcId="{BBBC8D81-967A-B542-831E-7A8C5CF078C3}" destId="{6F55A859-D8E8-B645-869A-C159BDB84A5C}" srcOrd="0" destOrd="0" presId="urn:microsoft.com/office/officeart/2005/8/layout/default"/>
    <dgm:cxn modelId="{B7A72B6D-2436-9C4D-8D97-768C2DC5C560}" type="presParOf" srcId="{BBBC8D81-967A-B542-831E-7A8C5CF078C3}" destId="{5FB77CAA-CC8F-2B45-8B69-DEFE665DB50E}" srcOrd="1" destOrd="0" presId="urn:microsoft.com/office/officeart/2005/8/layout/default"/>
    <dgm:cxn modelId="{E34F4D54-8901-414E-B13B-BD57FCD7D7D7}" type="presParOf" srcId="{BBBC8D81-967A-B542-831E-7A8C5CF078C3}" destId="{06CBBFA5-1A86-4343-B157-A7DEEF855939}" srcOrd="2" destOrd="0" presId="urn:microsoft.com/office/officeart/2005/8/layout/default"/>
    <dgm:cxn modelId="{4CC9F4B1-6205-914B-8152-9D2414FEB9C5}" type="presParOf" srcId="{BBBC8D81-967A-B542-831E-7A8C5CF078C3}" destId="{7C115AC8-F38E-E348-9F46-D2B2D78A9EE7}" srcOrd="3" destOrd="0" presId="urn:microsoft.com/office/officeart/2005/8/layout/default"/>
    <dgm:cxn modelId="{F6C950DF-0711-8C4C-8BDF-3EA270642919}" type="presParOf" srcId="{BBBC8D81-967A-B542-831E-7A8C5CF078C3}" destId="{21DD0677-8728-D64A-9EBF-9F4A9A097486}" srcOrd="4" destOrd="0" presId="urn:microsoft.com/office/officeart/2005/8/layout/default"/>
    <dgm:cxn modelId="{4B3BA2B5-3CAF-924D-A4C3-865ADD03EA83}" type="presParOf" srcId="{BBBC8D81-967A-B542-831E-7A8C5CF078C3}" destId="{227EDFAE-47F6-A241-8278-0A7341369579}" srcOrd="5" destOrd="0" presId="urn:microsoft.com/office/officeart/2005/8/layout/default"/>
    <dgm:cxn modelId="{074C35F8-25B4-694F-884F-596CCB80FA89}" type="presParOf" srcId="{BBBC8D81-967A-B542-831E-7A8C5CF078C3}" destId="{C806018F-C2EB-9747-8249-8BAD74111CBD}" srcOrd="6" destOrd="0" presId="urn:microsoft.com/office/officeart/2005/8/layout/default"/>
    <dgm:cxn modelId="{5D0CB435-728C-D44F-AEF0-7855FCD7B7B7}" type="presParOf" srcId="{BBBC8D81-967A-B542-831E-7A8C5CF078C3}" destId="{DD585C21-2A02-D145-81ED-F3134B0A25EA}" srcOrd="7" destOrd="0" presId="urn:microsoft.com/office/officeart/2005/8/layout/default"/>
    <dgm:cxn modelId="{69AE9F48-9822-344B-B67D-5B6528ECF2A9}" type="presParOf" srcId="{BBBC8D81-967A-B542-831E-7A8C5CF078C3}" destId="{2018B4A3-1BF3-A64F-82FA-215BD140C02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6B7CAF-445A-4A59-9D16-2E7C2F09835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7248A5-9A59-418B-880F-7534C90283E8}">
      <dgm:prSet/>
      <dgm:spPr/>
      <dgm:t>
        <a:bodyPr/>
        <a:lstStyle/>
        <a:p>
          <a:r>
            <a:rPr lang="tr-TR" dirty="0"/>
            <a:t>Genel haftalık programda, o dönemde açılan tüm dersler gösterilir. </a:t>
          </a:r>
          <a:endParaRPr lang="en-US" dirty="0"/>
        </a:p>
      </dgm:t>
    </dgm:pt>
    <dgm:pt modelId="{4D080917-873C-4D95-AE39-9F3CACD02E59}" type="parTrans" cxnId="{E0B12400-F03C-4E91-98BB-8F2FA86A181E}">
      <dgm:prSet/>
      <dgm:spPr/>
      <dgm:t>
        <a:bodyPr/>
        <a:lstStyle/>
        <a:p>
          <a:endParaRPr lang="en-US"/>
        </a:p>
      </dgm:t>
    </dgm:pt>
    <dgm:pt modelId="{AE357289-0751-4481-BDBF-E6F1FA42E189}" type="sibTrans" cxnId="{E0B12400-F03C-4E91-98BB-8F2FA86A181E}">
      <dgm:prSet/>
      <dgm:spPr/>
      <dgm:t>
        <a:bodyPr/>
        <a:lstStyle/>
        <a:p>
          <a:endParaRPr lang="en-US"/>
        </a:p>
      </dgm:t>
    </dgm:pt>
    <dgm:pt modelId="{17064E2E-464A-443E-A44E-4A8DF7BCCAAA}">
      <dgm:prSet/>
      <dgm:spPr/>
      <dgm:t>
        <a:bodyPr/>
        <a:lstStyle/>
        <a:p>
          <a:r>
            <a:rPr lang="tr-TR" dirty="0"/>
            <a:t>Genel haftalık ders programına Maltepe Üniversitesi Hukuk Fakültesi web sitesindeki “Duyurular” kısmından ulaşılabileceği gibi; MÜBİS “Dönemsel İşlemler” kısmından da ulaşılabilir. </a:t>
          </a:r>
          <a:endParaRPr lang="en-US" dirty="0"/>
        </a:p>
      </dgm:t>
    </dgm:pt>
    <dgm:pt modelId="{B8B9E0FE-DBF4-42D0-9D3E-14EF4C186244}" type="parTrans" cxnId="{3401B3C0-C8A5-41D0-ABA7-CD62A3D5E982}">
      <dgm:prSet/>
      <dgm:spPr/>
      <dgm:t>
        <a:bodyPr/>
        <a:lstStyle/>
        <a:p>
          <a:endParaRPr lang="en-US"/>
        </a:p>
      </dgm:t>
    </dgm:pt>
    <dgm:pt modelId="{C12F2807-1327-42A3-A9B1-B41855CB62AC}" type="sibTrans" cxnId="{3401B3C0-C8A5-41D0-ABA7-CD62A3D5E982}">
      <dgm:prSet/>
      <dgm:spPr/>
      <dgm:t>
        <a:bodyPr/>
        <a:lstStyle/>
        <a:p>
          <a:endParaRPr lang="en-US"/>
        </a:p>
      </dgm:t>
    </dgm:pt>
    <dgm:pt modelId="{68467EB5-27BE-4A21-BCD0-54E4826105E4}">
      <dgm:prSet/>
      <dgm:spPr/>
      <dgm:t>
        <a:bodyPr/>
        <a:lstStyle/>
        <a:p>
          <a:r>
            <a:rPr lang="tr-TR"/>
            <a:t>Genel haftalık ders programı haricinde MÜBİS’de, kişiye özel bir ders programı yer almaktadır. Bu sayede her bir öğrenciler, dönem içerisinde aldığı derslerin gün ve saatlerini MÜBİS’de takip edebilir. </a:t>
          </a:r>
          <a:endParaRPr lang="en-US"/>
        </a:p>
      </dgm:t>
    </dgm:pt>
    <dgm:pt modelId="{9C3ED915-1BCD-484C-87D0-20B865DBA07E}" type="parTrans" cxnId="{AA44AB0B-AA3B-42F8-8F14-F6873902FC64}">
      <dgm:prSet/>
      <dgm:spPr/>
      <dgm:t>
        <a:bodyPr/>
        <a:lstStyle/>
        <a:p>
          <a:endParaRPr lang="en-US"/>
        </a:p>
      </dgm:t>
    </dgm:pt>
    <dgm:pt modelId="{5BFDA56C-B810-40A9-B0A5-494DFCA4DFE4}" type="sibTrans" cxnId="{AA44AB0B-AA3B-42F8-8F14-F6873902FC64}">
      <dgm:prSet/>
      <dgm:spPr/>
      <dgm:t>
        <a:bodyPr/>
        <a:lstStyle/>
        <a:p>
          <a:endParaRPr lang="en-US"/>
        </a:p>
      </dgm:t>
    </dgm:pt>
    <dgm:pt modelId="{CA2CB710-A344-F241-B1FE-B770AFFC8416}" type="pres">
      <dgm:prSet presAssocID="{366B7CAF-445A-4A59-9D16-2E7C2F09835D}" presName="linear" presStyleCnt="0">
        <dgm:presLayoutVars>
          <dgm:animLvl val="lvl"/>
          <dgm:resizeHandles val="exact"/>
        </dgm:presLayoutVars>
      </dgm:prSet>
      <dgm:spPr/>
    </dgm:pt>
    <dgm:pt modelId="{F4CB08F0-3275-444C-BBE8-1F4CFB735422}" type="pres">
      <dgm:prSet presAssocID="{307248A5-9A59-418B-880F-7534C90283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B77B74-E991-5548-B154-2F7596B3BC14}" type="pres">
      <dgm:prSet presAssocID="{AE357289-0751-4481-BDBF-E6F1FA42E189}" presName="spacer" presStyleCnt="0"/>
      <dgm:spPr/>
    </dgm:pt>
    <dgm:pt modelId="{32024D9C-0159-1943-B3CF-92C1E1F750CE}" type="pres">
      <dgm:prSet presAssocID="{17064E2E-464A-443E-A44E-4A8DF7BCCAA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978EE4-BD7F-CB42-ACDD-42F3FB3501B3}" type="pres">
      <dgm:prSet presAssocID="{C12F2807-1327-42A3-A9B1-B41855CB62AC}" presName="spacer" presStyleCnt="0"/>
      <dgm:spPr/>
    </dgm:pt>
    <dgm:pt modelId="{122CCA0A-1A17-9C42-BB10-5F08AE8C8247}" type="pres">
      <dgm:prSet presAssocID="{68467EB5-27BE-4A21-BCD0-54E4826105E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B12400-F03C-4E91-98BB-8F2FA86A181E}" srcId="{366B7CAF-445A-4A59-9D16-2E7C2F09835D}" destId="{307248A5-9A59-418B-880F-7534C90283E8}" srcOrd="0" destOrd="0" parTransId="{4D080917-873C-4D95-AE39-9F3CACD02E59}" sibTransId="{AE357289-0751-4481-BDBF-E6F1FA42E189}"/>
    <dgm:cxn modelId="{6791FF03-8BF7-7A46-837C-D1C8F1BDDECF}" type="presOf" srcId="{68467EB5-27BE-4A21-BCD0-54E4826105E4}" destId="{122CCA0A-1A17-9C42-BB10-5F08AE8C8247}" srcOrd="0" destOrd="0" presId="urn:microsoft.com/office/officeart/2005/8/layout/vList2"/>
    <dgm:cxn modelId="{AA44AB0B-AA3B-42F8-8F14-F6873902FC64}" srcId="{366B7CAF-445A-4A59-9D16-2E7C2F09835D}" destId="{68467EB5-27BE-4A21-BCD0-54E4826105E4}" srcOrd="2" destOrd="0" parTransId="{9C3ED915-1BCD-484C-87D0-20B865DBA07E}" sibTransId="{5BFDA56C-B810-40A9-B0A5-494DFCA4DFE4}"/>
    <dgm:cxn modelId="{2B27925C-1BF7-2042-A23C-AD2AABEF37B5}" type="presOf" srcId="{366B7CAF-445A-4A59-9D16-2E7C2F09835D}" destId="{CA2CB710-A344-F241-B1FE-B770AFFC8416}" srcOrd="0" destOrd="0" presId="urn:microsoft.com/office/officeart/2005/8/layout/vList2"/>
    <dgm:cxn modelId="{F0B4FA52-4DAD-1F41-BD81-FCAD765B548E}" type="presOf" srcId="{17064E2E-464A-443E-A44E-4A8DF7BCCAAA}" destId="{32024D9C-0159-1943-B3CF-92C1E1F750CE}" srcOrd="0" destOrd="0" presId="urn:microsoft.com/office/officeart/2005/8/layout/vList2"/>
    <dgm:cxn modelId="{3401B3C0-C8A5-41D0-ABA7-CD62A3D5E982}" srcId="{366B7CAF-445A-4A59-9D16-2E7C2F09835D}" destId="{17064E2E-464A-443E-A44E-4A8DF7BCCAAA}" srcOrd="1" destOrd="0" parTransId="{B8B9E0FE-DBF4-42D0-9D3E-14EF4C186244}" sibTransId="{C12F2807-1327-42A3-A9B1-B41855CB62AC}"/>
    <dgm:cxn modelId="{CA29CEE7-A119-1C49-A6B4-239AB4382C34}" type="presOf" srcId="{307248A5-9A59-418B-880F-7534C90283E8}" destId="{F4CB08F0-3275-444C-BBE8-1F4CFB735422}" srcOrd="0" destOrd="0" presId="urn:microsoft.com/office/officeart/2005/8/layout/vList2"/>
    <dgm:cxn modelId="{ACB89289-B349-6348-B10A-8AD89DD9E732}" type="presParOf" srcId="{CA2CB710-A344-F241-B1FE-B770AFFC8416}" destId="{F4CB08F0-3275-444C-BBE8-1F4CFB735422}" srcOrd="0" destOrd="0" presId="urn:microsoft.com/office/officeart/2005/8/layout/vList2"/>
    <dgm:cxn modelId="{9CED14CC-71E4-2E4B-85B6-A6CE197EF009}" type="presParOf" srcId="{CA2CB710-A344-F241-B1FE-B770AFFC8416}" destId="{32B77B74-E991-5548-B154-2F7596B3BC14}" srcOrd="1" destOrd="0" presId="urn:microsoft.com/office/officeart/2005/8/layout/vList2"/>
    <dgm:cxn modelId="{3FA350E9-B7F8-5D46-AB14-6602115453F9}" type="presParOf" srcId="{CA2CB710-A344-F241-B1FE-B770AFFC8416}" destId="{32024D9C-0159-1943-B3CF-92C1E1F750CE}" srcOrd="2" destOrd="0" presId="urn:microsoft.com/office/officeart/2005/8/layout/vList2"/>
    <dgm:cxn modelId="{D203F224-28F1-9C46-BD45-FB7AE1B36CB0}" type="presParOf" srcId="{CA2CB710-A344-F241-B1FE-B770AFFC8416}" destId="{E4978EE4-BD7F-CB42-ACDD-42F3FB3501B3}" srcOrd="3" destOrd="0" presId="urn:microsoft.com/office/officeart/2005/8/layout/vList2"/>
    <dgm:cxn modelId="{420D5BCA-CCC2-A44A-A66C-1797742C9244}" type="presParOf" srcId="{CA2CB710-A344-F241-B1FE-B770AFFC8416}" destId="{122CCA0A-1A17-9C42-BB10-5F08AE8C824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4206D3-9D02-49DB-A8CE-1D9BFE4DCAB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A49DB05-BC69-4D9C-B417-B4545A1785F3}">
      <dgm:prSet/>
      <dgm:spPr/>
      <dgm:t>
        <a:bodyPr/>
        <a:lstStyle/>
        <a:p>
          <a:r>
            <a:rPr lang="tr-TR" dirty="0"/>
            <a:t>Öğretim elemanlarınca hazırlanan ders izlencesine MÜBİS, </a:t>
          </a:r>
          <a:r>
            <a:rPr lang="tr-TR" dirty="0" err="1"/>
            <a:t>Blackboard</a:t>
          </a:r>
          <a:r>
            <a:rPr lang="tr-TR" dirty="0"/>
            <a:t> veya Maltepe Üniversitesi Hukuk Fakültesi web sitesi  “Öğretim Programı Diyagramı”  başlığından ulaşılabilir.</a:t>
          </a:r>
          <a:endParaRPr lang="en-US" dirty="0"/>
        </a:p>
      </dgm:t>
    </dgm:pt>
    <dgm:pt modelId="{D182FB81-6CD5-46B9-812F-266BA0FB7319}" type="parTrans" cxnId="{55558A2C-60C2-440F-9B71-D96F8D2EBE56}">
      <dgm:prSet/>
      <dgm:spPr/>
      <dgm:t>
        <a:bodyPr/>
        <a:lstStyle/>
        <a:p>
          <a:endParaRPr lang="en-US"/>
        </a:p>
      </dgm:t>
    </dgm:pt>
    <dgm:pt modelId="{1FD52769-F716-41BB-BAE1-695BF605790D}" type="sibTrans" cxnId="{55558A2C-60C2-440F-9B71-D96F8D2EBE56}">
      <dgm:prSet/>
      <dgm:spPr/>
      <dgm:t>
        <a:bodyPr/>
        <a:lstStyle/>
        <a:p>
          <a:endParaRPr lang="en-US"/>
        </a:p>
      </dgm:t>
    </dgm:pt>
    <dgm:pt modelId="{50204E02-B7F0-48E1-9A7D-13A2D9D01CFB}">
      <dgm:prSet/>
      <dgm:spPr/>
      <dgm:t>
        <a:bodyPr/>
        <a:lstStyle/>
        <a:p>
          <a:r>
            <a:rPr lang="tr-TR"/>
            <a:t>Ders izlencesinde öğrenciler, ders kapsamında işlenecek konuları, derste kullanılacak kaynakları, ara sınav ve final sınavlarının dönem sonu notuna etkisini ve diğer ölçme-değerlendirme yöntemlerini görebilir. </a:t>
          </a:r>
          <a:endParaRPr lang="en-US"/>
        </a:p>
      </dgm:t>
    </dgm:pt>
    <dgm:pt modelId="{96F4CA5E-9DC0-4C60-8DED-99E1D6BA1AEA}" type="parTrans" cxnId="{3205EBCB-023B-4147-BA3E-9554A6817234}">
      <dgm:prSet/>
      <dgm:spPr/>
      <dgm:t>
        <a:bodyPr/>
        <a:lstStyle/>
        <a:p>
          <a:endParaRPr lang="en-US"/>
        </a:p>
      </dgm:t>
    </dgm:pt>
    <dgm:pt modelId="{F08F3617-1E9B-44E2-A9CB-19217B326CE4}" type="sibTrans" cxnId="{3205EBCB-023B-4147-BA3E-9554A6817234}">
      <dgm:prSet/>
      <dgm:spPr/>
      <dgm:t>
        <a:bodyPr/>
        <a:lstStyle/>
        <a:p>
          <a:endParaRPr lang="en-US"/>
        </a:p>
      </dgm:t>
    </dgm:pt>
    <dgm:pt modelId="{59AF6EE3-1132-4783-9D14-4077EE8A2F24}">
      <dgm:prSet/>
      <dgm:spPr/>
      <dgm:t>
        <a:bodyPr/>
        <a:lstStyle/>
        <a:p>
          <a:r>
            <a:rPr lang="tr-TR"/>
            <a:t>Öğrenciler derse ilişkin merak ettikleri diğer konularda dersin öğretim elemanı ile “maltepe.edu.tr” uzantılı e-posta adresi üzerinden de iletişime geçebilir.</a:t>
          </a:r>
          <a:endParaRPr lang="en-US"/>
        </a:p>
      </dgm:t>
    </dgm:pt>
    <dgm:pt modelId="{DB7634F0-54F4-4E26-AE70-3C684686D9B1}" type="parTrans" cxnId="{689FAA7F-9FA4-49E1-B37B-632791CFF2A0}">
      <dgm:prSet/>
      <dgm:spPr/>
      <dgm:t>
        <a:bodyPr/>
        <a:lstStyle/>
        <a:p>
          <a:endParaRPr lang="en-US"/>
        </a:p>
      </dgm:t>
    </dgm:pt>
    <dgm:pt modelId="{49A71B46-832B-4C57-B074-C74FA0899A86}" type="sibTrans" cxnId="{689FAA7F-9FA4-49E1-B37B-632791CFF2A0}">
      <dgm:prSet/>
      <dgm:spPr/>
      <dgm:t>
        <a:bodyPr/>
        <a:lstStyle/>
        <a:p>
          <a:endParaRPr lang="en-US"/>
        </a:p>
      </dgm:t>
    </dgm:pt>
    <dgm:pt modelId="{65691A8E-EA69-0A4E-BF69-A443AC5B4E46}" type="pres">
      <dgm:prSet presAssocID="{654206D3-9D02-49DB-A8CE-1D9BFE4DCABD}" presName="linear" presStyleCnt="0">
        <dgm:presLayoutVars>
          <dgm:animLvl val="lvl"/>
          <dgm:resizeHandles val="exact"/>
        </dgm:presLayoutVars>
      </dgm:prSet>
      <dgm:spPr/>
    </dgm:pt>
    <dgm:pt modelId="{06E60A67-29FF-7147-8D78-1B1C76B62796}" type="pres">
      <dgm:prSet presAssocID="{3A49DB05-BC69-4D9C-B417-B4545A1785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DF5E0D-092C-6447-81B6-B2B0C6B8C54A}" type="pres">
      <dgm:prSet presAssocID="{1FD52769-F716-41BB-BAE1-695BF605790D}" presName="spacer" presStyleCnt="0"/>
      <dgm:spPr/>
    </dgm:pt>
    <dgm:pt modelId="{75A3ADA7-B39E-D442-BB04-B1892EBE60EC}" type="pres">
      <dgm:prSet presAssocID="{50204E02-B7F0-48E1-9A7D-13A2D9D01C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9FC1B47-67AC-B245-A53B-83B8B7C06767}" type="pres">
      <dgm:prSet presAssocID="{F08F3617-1E9B-44E2-A9CB-19217B326CE4}" presName="spacer" presStyleCnt="0"/>
      <dgm:spPr/>
    </dgm:pt>
    <dgm:pt modelId="{3414290B-EC8A-F64F-944B-90428C2DECE4}" type="pres">
      <dgm:prSet presAssocID="{59AF6EE3-1132-4783-9D14-4077EE8A2F2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AD481B-12C1-3E4E-9895-FF3B00518C2E}" type="presOf" srcId="{59AF6EE3-1132-4783-9D14-4077EE8A2F24}" destId="{3414290B-EC8A-F64F-944B-90428C2DECE4}" srcOrd="0" destOrd="0" presId="urn:microsoft.com/office/officeart/2005/8/layout/vList2"/>
    <dgm:cxn modelId="{55558A2C-60C2-440F-9B71-D96F8D2EBE56}" srcId="{654206D3-9D02-49DB-A8CE-1D9BFE4DCABD}" destId="{3A49DB05-BC69-4D9C-B417-B4545A1785F3}" srcOrd="0" destOrd="0" parTransId="{D182FB81-6CD5-46B9-812F-266BA0FB7319}" sibTransId="{1FD52769-F716-41BB-BAE1-695BF605790D}"/>
    <dgm:cxn modelId="{BE235032-1430-D04E-B45B-29F651CE373A}" type="presOf" srcId="{3A49DB05-BC69-4D9C-B417-B4545A1785F3}" destId="{06E60A67-29FF-7147-8D78-1B1C76B62796}" srcOrd="0" destOrd="0" presId="urn:microsoft.com/office/officeart/2005/8/layout/vList2"/>
    <dgm:cxn modelId="{689FAA7F-9FA4-49E1-B37B-632791CFF2A0}" srcId="{654206D3-9D02-49DB-A8CE-1D9BFE4DCABD}" destId="{59AF6EE3-1132-4783-9D14-4077EE8A2F24}" srcOrd="2" destOrd="0" parTransId="{DB7634F0-54F4-4E26-AE70-3C684686D9B1}" sibTransId="{49A71B46-832B-4C57-B074-C74FA0899A86}"/>
    <dgm:cxn modelId="{8B6FC981-0EF7-4C4E-9F6C-4A379AB0CBAD}" type="presOf" srcId="{50204E02-B7F0-48E1-9A7D-13A2D9D01CFB}" destId="{75A3ADA7-B39E-D442-BB04-B1892EBE60EC}" srcOrd="0" destOrd="0" presId="urn:microsoft.com/office/officeart/2005/8/layout/vList2"/>
    <dgm:cxn modelId="{6E930CA0-A8A3-794D-82D1-0E98B07D48E3}" type="presOf" srcId="{654206D3-9D02-49DB-A8CE-1D9BFE4DCABD}" destId="{65691A8E-EA69-0A4E-BF69-A443AC5B4E46}" srcOrd="0" destOrd="0" presId="urn:microsoft.com/office/officeart/2005/8/layout/vList2"/>
    <dgm:cxn modelId="{3205EBCB-023B-4147-BA3E-9554A6817234}" srcId="{654206D3-9D02-49DB-A8CE-1D9BFE4DCABD}" destId="{50204E02-B7F0-48E1-9A7D-13A2D9D01CFB}" srcOrd="1" destOrd="0" parTransId="{96F4CA5E-9DC0-4C60-8DED-99E1D6BA1AEA}" sibTransId="{F08F3617-1E9B-44E2-A9CB-19217B326CE4}"/>
    <dgm:cxn modelId="{DD54E707-2BE9-E74F-A1FB-74F24EF42B69}" type="presParOf" srcId="{65691A8E-EA69-0A4E-BF69-A443AC5B4E46}" destId="{06E60A67-29FF-7147-8D78-1B1C76B62796}" srcOrd="0" destOrd="0" presId="urn:microsoft.com/office/officeart/2005/8/layout/vList2"/>
    <dgm:cxn modelId="{B83168CD-DB46-6B44-A394-1F41ECCA5283}" type="presParOf" srcId="{65691A8E-EA69-0A4E-BF69-A443AC5B4E46}" destId="{C5DF5E0D-092C-6447-81B6-B2B0C6B8C54A}" srcOrd="1" destOrd="0" presId="urn:microsoft.com/office/officeart/2005/8/layout/vList2"/>
    <dgm:cxn modelId="{429FE1DC-8AC5-E246-B663-47CA265054A8}" type="presParOf" srcId="{65691A8E-EA69-0A4E-BF69-A443AC5B4E46}" destId="{75A3ADA7-B39E-D442-BB04-B1892EBE60EC}" srcOrd="2" destOrd="0" presId="urn:microsoft.com/office/officeart/2005/8/layout/vList2"/>
    <dgm:cxn modelId="{FA7A7AB8-F747-5148-98F1-C8ADE2B60DDA}" type="presParOf" srcId="{65691A8E-EA69-0A4E-BF69-A443AC5B4E46}" destId="{39FC1B47-67AC-B245-A53B-83B8B7C06767}" srcOrd="3" destOrd="0" presId="urn:microsoft.com/office/officeart/2005/8/layout/vList2"/>
    <dgm:cxn modelId="{741AA64A-B1FC-D742-B4F2-0D0F18A767F2}" type="presParOf" srcId="{65691A8E-EA69-0A4E-BF69-A443AC5B4E46}" destId="{3414290B-EC8A-F64F-944B-90428C2DEC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D90425-FDBB-4A9A-A742-F850F2458F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C4BBCDF-0ADA-474C-90D6-AA6459BF693D}">
      <dgm:prSet/>
      <dgm:spPr/>
      <dgm:t>
        <a:bodyPr/>
        <a:lstStyle/>
        <a:p>
          <a:r>
            <a:rPr lang="tr-TR"/>
            <a:t>Blackboard sistemine, “blackboard.maltepe.edu.tr” adresinden MÜBİS kullanıcı adı ve şifresi ile giriş yapılabilir.</a:t>
          </a:r>
          <a:endParaRPr lang="en-US"/>
        </a:p>
      </dgm:t>
    </dgm:pt>
    <dgm:pt modelId="{3FE9D3DE-E8DA-4188-A6CC-77212313644A}" type="parTrans" cxnId="{CA93C5CE-4995-40C0-80C0-881CC57426D5}">
      <dgm:prSet/>
      <dgm:spPr/>
      <dgm:t>
        <a:bodyPr/>
        <a:lstStyle/>
        <a:p>
          <a:endParaRPr lang="en-US"/>
        </a:p>
      </dgm:t>
    </dgm:pt>
    <dgm:pt modelId="{9A0E6C3D-DAE0-4A86-9E47-610F69A1E6DF}" type="sibTrans" cxnId="{CA93C5CE-4995-40C0-80C0-881CC57426D5}">
      <dgm:prSet/>
      <dgm:spPr/>
      <dgm:t>
        <a:bodyPr/>
        <a:lstStyle/>
        <a:p>
          <a:endParaRPr lang="en-US"/>
        </a:p>
      </dgm:t>
    </dgm:pt>
    <dgm:pt modelId="{DA92A44A-A2D6-4EF3-867E-A8F9750F25D0}">
      <dgm:prSet/>
      <dgm:spPr/>
      <dgm:t>
        <a:bodyPr/>
        <a:lstStyle/>
        <a:p>
          <a:r>
            <a:rPr lang="tr-TR"/>
            <a:t>Blackboard sisteminde derslere katılmak için ekranın sol kısmında yer alan dersler sekmesine tıklanması ve ilgili dersin seçilmesi gerekir. </a:t>
          </a:r>
          <a:endParaRPr lang="en-US"/>
        </a:p>
      </dgm:t>
    </dgm:pt>
    <dgm:pt modelId="{B48592FD-D130-4B2C-AC95-2FCB30D652DF}" type="parTrans" cxnId="{9E7DBE4A-8C0E-4841-A26B-C222215EB8C8}">
      <dgm:prSet/>
      <dgm:spPr/>
      <dgm:t>
        <a:bodyPr/>
        <a:lstStyle/>
        <a:p>
          <a:endParaRPr lang="en-US"/>
        </a:p>
      </dgm:t>
    </dgm:pt>
    <dgm:pt modelId="{27A939B1-B995-4575-A62C-D93FAB902449}" type="sibTrans" cxnId="{9E7DBE4A-8C0E-4841-A26B-C222215EB8C8}">
      <dgm:prSet/>
      <dgm:spPr/>
      <dgm:t>
        <a:bodyPr/>
        <a:lstStyle/>
        <a:p>
          <a:endParaRPr lang="en-US"/>
        </a:p>
      </dgm:t>
    </dgm:pt>
    <dgm:pt modelId="{2BCE280C-C6A2-4257-9E76-2F9937C92119}">
      <dgm:prSet/>
      <dgm:spPr/>
      <dgm:t>
        <a:bodyPr/>
        <a:lstStyle/>
        <a:p>
          <a:r>
            <a:rPr lang="tr-TR"/>
            <a:t>Blackboard’da dersleri hem eşzamanlı olarak hem de kayıttan takip etmek mümkündür. </a:t>
          </a:r>
          <a:endParaRPr lang="en-US"/>
        </a:p>
      </dgm:t>
    </dgm:pt>
    <dgm:pt modelId="{8E8F2B7B-34BB-4E28-826D-00EC2BBFD1CC}" type="parTrans" cxnId="{D523BDB8-C873-4F9C-98EF-9B5C8C5029B2}">
      <dgm:prSet/>
      <dgm:spPr/>
      <dgm:t>
        <a:bodyPr/>
        <a:lstStyle/>
        <a:p>
          <a:endParaRPr lang="en-US"/>
        </a:p>
      </dgm:t>
    </dgm:pt>
    <dgm:pt modelId="{5C07F0B5-BC96-401D-AA02-FFAA4BFDC3C6}" type="sibTrans" cxnId="{D523BDB8-C873-4F9C-98EF-9B5C8C5029B2}">
      <dgm:prSet/>
      <dgm:spPr/>
      <dgm:t>
        <a:bodyPr/>
        <a:lstStyle/>
        <a:p>
          <a:endParaRPr lang="en-US"/>
        </a:p>
      </dgm:t>
    </dgm:pt>
    <dgm:pt modelId="{52733E8F-6748-4111-AEE7-079ED070B26A}">
      <dgm:prSet/>
      <dgm:spPr/>
      <dgm:t>
        <a:bodyPr/>
        <a:lstStyle/>
        <a:p>
          <a:r>
            <a:rPr lang="tr-TR"/>
            <a:t>Blackboard sisteminin kullanımına ilişkin diğer soru ve sorunlar için muzem@maltepe.edu.tr e-posta adresi ile irtibata geçilebilir. </a:t>
          </a:r>
          <a:endParaRPr lang="en-US"/>
        </a:p>
      </dgm:t>
    </dgm:pt>
    <dgm:pt modelId="{C24959DA-9692-495A-A89A-D4334E1B044C}" type="parTrans" cxnId="{A51DE6A9-3526-49EF-A25B-12E6E9883323}">
      <dgm:prSet/>
      <dgm:spPr/>
      <dgm:t>
        <a:bodyPr/>
        <a:lstStyle/>
        <a:p>
          <a:endParaRPr lang="en-US"/>
        </a:p>
      </dgm:t>
    </dgm:pt>
    <dgm:pt modelId="{7D8C5F6A-4DEE-4126-9B25-688276DD70C3}" type="sibTrans" cxnId="{A51DE6A9-3526-49EF-A25B-12E6E9883323}">
      <dgm:prSet/>
      <dgm:spPr/>
      <dgm:t>
        <a:bodyPr/>
        <a:lstStyle/>
        <a:p>
          <a:endParaRPr lang="en-US"/>
        </a:p>
      </dgm:t>
    </dgm:pt>
    <dgm:pt modelId="{7224E247-DBFB-4747-B3C7-0D5008D46103}" type="pres">
      <dgm:prSet presAssocID="{6CD90425-FDBB-4A9A-A742-F850F2458F7F}" presName="root" presStyleCnt="0">
        <dgm:presLayoutVars>
          <dgm:dir/>
          <dgm:resizeHandles val="exact"/>
        </dgm:presLayoutVars>
      </dgm:prSet>
      <dgm:spPr/>
    </dgm:pt>
    <dgm:pt modelId="{19178855-FE80-4FC3-8B44-20D93BD99B09}" type="pres">
      <dgm:prSet presAssocID="{3C4BBCDF-0ADA-474C-90D6-AA6459BF693D}" presName="compNode" presStyleCnt="0"/>
      <dgm:spPr/>
    </dgm:pt>
    <dgm:pt modelId="{B1CC0CD1-FC1B-4B76-B967-8DBDD2F0B8C6}" type="pres">
      <dgm:prSet presAssocID="{3C4BBCDF-0ADA-474C-90D6-AA6459BF693D}" presName="bgRect" presStyleLbl="bgShp" presStyleIdx="0" presStyleCnt="4"/>
      <dgm:spPr/>
    </dgm:pt>
    <dgm:pt modelId="{A32A0103-66C8-4270-82EB-58587FB488EA}" type="pres">
      <dgm:prSet presAssocID="{3C4BBCDF-0ADA-474C-90D6-AA6459BF693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İşlemci"/>
        </a:ext>
      </dgm:extLst>
    </dgm:pt>
    <dgm:pt modelId="{AFA212E2-D585-408B-8A50-4E0582D48CF4}" type="pres">
      <dgm:prSet presAssocID="{3C4BBCDF-0ADA-474C-90D6-AA6459BF693D}" presName="spaceRect" presStyleCnt="0"/>
      <dgm:spPr/>
    </dgm:pt>
    <dgm:pt modelId="{16C4AB27-9D98-44A4-82AE-4156ADAAE0BE}" type="pres">
      <dgm:prSet presAssocID="{3C4BBCDF-0ADA-474C-90D6-AA6459BF693D}" presName="parTx" presStyleLbl="revTx" presStyleIdx="0" presStyleCnt="4">
        <dgm:presLayoutVars>
          <dgm:chMax val="0"/>
          <dgm:chPref val="0"/>
        </dgm:presLayoutVars>
      </dgm:prSet>
      <dgm:spPr/>
    </dgm:pt>
    <dgm:pt modelId="{1DE8630B-9D97-4806-8D2B-4B11FA6AC9FE}" type="pres">
      <dgm:prSet presAssocID="{9A0E6C3D-DAE0-4A86-9E47-610F69A1E6DF}" presName="sibTrans" presStyleCnt="0"/>
      <dgm:spPr/>
    </dgm:pt>
    <dgm:pt modelId="{DB148400-096A-4038-A621-1E29A105E555}" type="pres">
      <dgm:prSet presAssocID="{DA92A44A-A2D6-4EF3-867E-A8F9750F25D0}" presName="compNode" presStyleCnt="0"/>
      <dgm:spPr/>
    </dgm:pt>
    <dgm:pt modelId="{B37EE55D-EE15-4046-8FC3-15B81D8DDCC2}" type="pres">
      <dgm:prSet presAssocID="{DA92A44A-A2D6-4EF3-867E-A8F9750F25D0}" presName="bgRect" presStyleLbl="bgShp" presStyleIdx="1" presStyleCnt="4"/>
      <dgm:spPr/>
    </dgm:pt>
    <dgm:pt modelId="{5E880DBF-1553-41E5-B8FF-CC3699443FF5}" type="pres">
      <dgm:prSet presAssocID="{DA92A44A-A2D6-4EF3-867E-A8F9750F25D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Öğretmen"/>
        </a:ext>
      </dgm:extLst>
    </dgm:pt>
    <dgm:pt modelId="{2BD1391B-FC57-4B5C-80A4-18AFDF887892}" type="pres">
      <dgm:prSet presAssocID="{DA92A44A-A2D6-4EF3-867E-A8F9750F25D0}" presName="spaceRect" presStyleCnt="0"/>
      <dgm:spPr/>
    </dgm:pt>
    <dgm:pt modelId="{BAE3E768-931C-4A52-9B1E-BA23E12B2C56}" type="pres">
      <dgm:prSet presAssocID="{DA92A44A-A2D6-4EF3-867E-A8F9750F25D0}" presName="parTx" presStyleLbl="revTx" presStyleIdx="1" presStyleCnt="4">
        <dgm:presLayoutVars>
          <dgm:chMax val="0"/>
          <dgm:chPref val="0"/>
        </dgm:presLayoutVars>
      </dgm:prSet>
      <dgm:spPr/>
    </dgm:pt>
    <dgm:pt modelId="{602076E4-61A3-47A4-9FF3-2CAB21CC7613}" type="pres">
      <dgm:prSet presAssocID="{27A939B1-B995-4575-A62C-D93FAB902449}" presName="sibTrans" presStyleCnt="0"/>
      <dgm:spPr/>
    </dgm:pt>
    <dgm:pt modelId="{65E224F8-7516-4B70-872F-E163485F7C3E}" type="pres">
      <dgm:prSet presAssocID="{2BCE280C-C6A2-4257-9E76-2F9937C92119}" presName="compNode" presStyleCnt="0"/>
      <dgm:spPr/>
    </dgm:pt>
    <dgm:pt modelId="{8767A628-D70B-4F9C-869A-4D34156E5AC6}" type="pres">
      <dgm:prSet presAssocID="{2BCE280C-C6A2-4257-9E76-2F9937C92119}" presName="bgRect" presStyleLbl="bgShp" presStyleIdx="2" presStyleCnt="4"/>
      <dgm:spPr/>
    </dgm:pt>
    <dgm:pt modelId="{7C7BE794-27C9-4816-BEC9-4282397E4F00}" type="pres">
      <dgm:prSet presAssocID="{2BCE280C-C6A2-4257-9E76-2F9937C9211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31846564-ED79-41BC-8619-8602017BB951}" type="pres">
      <dgm:prSet presAssocID="{2BCE280C-C6A2-4257-9E76-2F9937C92119}" presName="spaceRect" presStyleCnt="0"/>
      <dgm:spPr/>
    </dgm:pt>
    <dgm:pt modelId="{2B250CB0-6174-4F93-ACE8-89D655E9983F}" type="pres">
      <dgm:prSet presAssocID="{2BCE280C-C6A2-4257-9E76-2F9937C92119}" presName="parTx" presStyleLbl="revTx" presStyleIdx="2" presStyleCnt="4">
        <dgm:presLayoutVars>
          <dgm:chMax val="0"/>
          <dgm:chPref val="0"/>
        </dgm:presLayoutVars>
      </dgm:prSet>
      <dgm:spPr/>
    </dgm:pt>
    <dgm:pt modelId="{3373B5B6-86DD-45EB-9E1B-C2A470E45CDD}" type="pres">
      <dgm:prSet presAssocID="{5C07F0B5-BC96-401D-AA02-FFAA4BFDC3C6}" presName="sibTrans" presStyleCnt="0"/>
      <dgm:spPr/>
    </dgm:pt>
    <dgm:pt modelId="{4BBCF564-1E1F-4050-8155-3F85E745677E}" type="pres">
      <dgm:prSet presAssocID="{52733E8F-6748-4111-AEE7-079ED070B26A}" presName="compNode" presStyleCnt="0"/>
      <dgm:spPr/>
    </dgm:pt>
    <dgm:pt modelId="{5437F259-AAB1-49AF-975D-2DEE708C1612}" type="pres">
      <dgm:prSet presAssocID="{52733E8F-6748-4111-AEE7-079ED070B26A}" presName="bgRect" presStyleLbl="bgShp" presStyleIdx="3" presStyleCnt="4"/>
      <dgm:spPr/>
    </dgm:pt>
    <dgm:pt modelId="{F2F70EC3-3DB7-4510-86C7-1D29638F94DF}" type="pres">
      <dgm:prSet presAssocID="{52733E8F-6748-4111-AEE7-079ED070B26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rf"/>
        </a:ext>
      </dgm:extLst>
    </dgm:pt>
    <dgm:pt modelId="{CFE6DE65-A1D1-4670-88E5-0D876193B298}" type="pres">
      <dgm:prSet presAssocID="{52733E8F-6748-4111-AEE7-079ED070B26A}" presName="spaceRect" presStyleCnt="0"/>
      <dgm:spPr/>
    </dgm:pt>
    <dgm:pt modelId="{C4479AB5-0354-48FD-BF23-BC8201466DCB}" type="pres">
      <dgm:prSet presAssocID="{52733E8F-6748-4111-AEE7-079ED070B26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E7DBE4A-8C0E-4841-A26B-C222215EB8C8}" srcId="{6CD90425-FDBB-4A9A-A742-F850F2458F7F}" destId="{DA92A44A-A2D6-4EF3-867E-A8F9750F25D0}" srcOrd="1" destOrd="0" parTransId="{B48592FD-D130-4B2C-AC95-2FCB30D652DF}" sibTransId="{27A939B1-B995-4575-A62C-D93FAB902449}"/>
    <dgm:cxn modelId="{47D5C454-972F-476B-B637-F9CEDAFB8FE4}" type="presOf" srcId="{2BCE280C-C6A2-4257-9E76-2F9937C92119}" destId="{2B250CB0-6174-4F93-ACE8-89D655E9983F}" srcOrd="0" destOrd="0" presId="urn:microsoft.com/office/officeart/2018/2/layout/IconVerticalSolidList"/>
    <dgm:cxn modelId="{DDEAB557-7FC0-4E23-A436-7D5680A286FF}" type="presOf" srcId="{DA92A44A-A2D6-4EF3-867E-A8F9750F25D0}" destId="{BAE3E768-931C-4A52-9B1E-BA23E12B2C56}" srcOrd="0" destOrd="0" presId="urn:microsoft.com/office/officeart/2018/2/layout/IconVerticalSolidList"/>
    <dgm:cxn modelId="{A51DE6A9-3526-49EF-A25B-12E6E9883323}" srcId="{6CD90425-FDBB-4A9A-A742-F850F2458F7F}" destId="{52733E8F-6748-4111-AEE7-079ED070B26A}" srcOrd="3" destOrd="0" parTransId="{C24959DA-9692-495A-A89A-D4334E1B044C}" sibTransId="{7D8C5F6A-4DEE-4126-9B25-688276DD70C3}"/>
    <dgm:cxn modelId="{DC3773AE-CE44-4E76-BC6C-9C37CF509624}" type="presOf" srcId="{6CD90425-FDBB-4A9A-A742-F850F2458F7F}" destId="{7224E247-DBFB-4747-B3C7-0D5008D46103}" srcOrd="0" destOrd="0" presId="urn:microsoft.com/office/officeart/2018/2/layout/IconVerticalSolidList"/>
    <dgm:cxn modelId="{D523BDB8-C873-4F9C-98EF-9B5C8C5029B2}" srcId="{6CD90425-FDBB-4A9A-A742-F850F2458F7F}" destId="{2BCE280C-C6A2-4257-9E76-2F9937C92119}" srcOrd="2" destOrd="0" parTransId="{8E8F2B7B-34BB-4E28-826D-00EC2BBFD1CC}" sibTransId="{5C07F0B5-BC96-401D-AA02-FFAA4BFDC3C6}"/>
    <dgm:cxn modelId="{2A887CBF-C341-4C0F-86C0-CCEAEA0BE84A}" type="presOf" srcId="{52733E8F-6748-4111-AEE7-079ED070B26A}" destId="{C4479AB5-0354-48FD-BF23-BC8201466DCB}" srcOrd="0" destOrd="0" presId="urn:microsoft.com/office/officeart/2018/2/layout/IconVerticalSolidList"/>
    <dgm:cxn modelId="{CA93C5CE-4995-40C0-80C0-881CC57426D5}" srcId="{6CD90425-FDBB-4A9A-A742-F850F2458F7F}" destId="{3C4BBCDF-0ADA-474C-90D6-AA6459BF693D}" srcOrd="0" destOrd="0" parTransId="{3FE9D3DE-E8DA-4188-A6CC-77212313644A}" sibTransId="{9A0E6C3D-DAE0-4A86-9E47-610F69A1E6DF}"/>
    <dgm:cxn modelId="{94C3EAE2-203F-40A4-9A81-FF98B9B38C81}" type="presOf" srcId="{3C4BBCDF-0ADA-474C-90D6-AA6459BF693D}" destId="{16C4AB27-9D98-44A4-82AE-4156ADAAE0BE}" srcOrd="0" destOrd="0" presId="urn:microsoft.com/office/officeart/2018/2/layout/IconVerticalSolidList"/>
    <dgm:cxn modelId="{938EF1EE-F23C-4536-8CD6-6C5D50F71544}" type="presParOf" srcId="{7224E247-DBFB-4747-B3C7-0D5008D46103}" destId="{19178855-FE80-4FC3-8B44-20D93BD99B09}" srcOrd="0" destOrd="0" presId="urn:microsoft.com/office/officeart/2018/2/layout/IconVerticalSolidList"/>
    <dgm:cxn modelId="{0FB94313-223A-472F-8D81-ECB39ACDBFE9}" type="presParOf" srcId="{19178855-FE80-4FC3-8B44-20D93BD99B09}" destId="{B1CC0CD1-FC1B-4B76-B967-8DBDD2F0B8C6}" srcOrd="0" destOrd="0" presId="urn:microsoft.com/office/officeart/2018/2/layout/IconVerticalSolidList"/>
    <dgm:cxn modelId="{71A28F44-8C82-461A-8AA7-F873D8BF9B99}" type="presParOf" srcId="{19178855-FE80-4FC3-8B44-20D93BD99B09}" destId="{A32A0103-66C8-4270-82EB-58587FB488EA}" srcOrd="1" destOrd="0" presId="urn:microsoft.com/office/officeart/2018/2/layout/IconVerticalSolidList"/>
    <dgm:cxn modelId="{3F4E42E2-42F5-429A-A7B9-5410E08DD97B}" type="presParOf" srcId="{19178855-FE80-4FC3-8B44-20D93BD99B09}" destId="{AFA212E2-D585-408B-8A50-4E0582D48CF4}" srcOrd="2" destOrd="0" presId="urn:microsoft.com/office/officeart/2018/2/layout/IconVerticalSolidList"/>
    <dgm:cxn modelId="{2E51FCBF-FACF-40B7-BE21-1584DC5CB780}" type="presParOf" srcId="{19178855-FE80-4FC3-8B44-20D93BD99B09}" destId="{16C4AB27-9D98-44A4-82AE-4156ADAAE0BE}" srcOrd="3" destOrd="0" presId="urn:microsoft.com/office/officeart/2018/2/layout/IconVerticalSolidList"/>
    <dgm:cxn modelId="{8C1E28B0-9EF8-49DF-BAE3-D850DED427E1}" type="presParOf" srcId="{7224E247-DBFB-4747-B3C7-0D5008D46103}" destId="{1DE8630B-9D97-4806-8D2B-4B11FA6AC9FE}" srcOrd="1" destOrd="0" presId="urn:microsoft.com/office/officeart/2018/2/layout/IconVerticalSolidList"/>
    <dgm:cxn modelId="{E94628D2-8B66-4E28-8E26-F45E8A03D1FA}" type="presParOf" srcId="{7224E247-DBFB-4747-B3C7-0D5008D46103}" destId="{DB148400-096A-4038-A621-1E29A105E555}" srcOrd="2" destOrd="0" presId="urn:microsoft.com/office/officeart/2018/2/layout/IconVerticalSolidList"/>
    <dgm:cxn modelId="{10CED9BE-B52F-45C6-86D4-F6E1B209CAA5}" type="presParOf" srcId="{DB148400-096A-4038-A621-1E29A105E555}" destId="{B37EE55D-EE15-4046-8FC3-15B81D8DDCC2}" srcOrd="0" destOrd="0" presId="urn:microsoft.com/office/officeart/2018/2/layout/IconVerticalSolidList"/>
    <dgm:cxn modelId="{F66CE6F6-53BA-44D9-ABDC-2B101D7B1CED}" type="presParOf" srcId="{DB148400-096A-4038-A621-1E29A105E555}" destId="{5E880DBF-1553-41E5-B8FF-CC3699443FF5}" srcOrd="1" destOrd="0" presId="urn:microsoft.com/office/officeart/2018/2/layout/IconVerticalSolidList"/>
    <dgm:cxn modelId="{1A1DAB47-4B0A-4349-B7E2-AC53088D6EBC}" type="presParOf" srcId="{DB148400-096A-4038-A621-1E29A105E555}" destId="{2BD1391B-FC57-4B5C-80A4-18AFDF887892}" srcOrd="2" destOrd="0" presId="urn:microsoft.com/office/officeart/2018/2/layout/IconVerticalSolidList"/>
    <dgm:cxn modelId="{E978F3D2-2072-4CA8-8586-BC1BF880A06D}" type="presParOf" srcId="{DB148400-096A-4038-A621-1E29A105E555}" destId="{BAE3E768-931C-4A52-9B1E-BA23E12B2C56}" srcOrd="3" destOrd="0" presId="urn:microsoft.com/office/officeart/2018/2/layout/IconVerticalSolidList"/>
    <dgm:cxn modelId="{5DA9734E-71D3-4BB6-BC58-F14BEA1BCBD6}" type="presParOf" srcId="{7224E247-DBFB-4747-B3C7-0D5008D46103}" destId="{602076E4-61A3-47A4-9FF3-2CAB21CC7613}" srcOrd="3" destOrd="0" presId="urn:microsoft.com/office/officeart/2018/2/layout/IconVerticalSolidList"/>
    <dgm:cxn modelId="{B78F7535-2288-4CB7-81AB-2518B6DB9787}" type="presParOf" srcId="{7224E247-DBFB-4747-B3C7-0D5008D46103}" destId="{65E224F8-7516-4B70-872F-E163485F7C3E}" srcOrd="4" destOrd="0" presId="urn:microsoft.com/office/officeart/2018/2/layout/IconVerticalSolidList"/>
    <dgm:cxn modelId="{03884792-F202-4FB2-BC7D-63DE205FDFE6}" type="presParOf" srcId="{65E224F8-7516-4B70-872F-E163485F7C3E}" destId="{8767A628-D70B-4F9C-869A-4D34156E5AC6}" srcOrd="0" destOrd="0" presId="urn:microsoft.com/office/officeart/2018/2/layout/IconVerticalSolidList"/>
    <dgm:cxn modelId="{9993F1AD-41DC-49B7-AC51-9141A9E3841E}" type="presParOf" srcId="{65E224F8-7516-4B70-872F-E163485F7C3E}" destId="{7C7BE794-27C9-4816-BEC9-4282397E4F00}" srcOrd="1" destOrd="0" presId="urn:microsoft.com/office/officeart/2018/2/layout/IconVerticalSolidList"/>
    <dgm:cxn modelId="{11DF219F-9255-4B6F-B2BA-68A69F58CFBE}" type="presParOf" srcId="{65E224F8-7516-4B70-872F-E163485F7C3E}" destId="{31846564-ED79-41BC-8619-8602017BB951}" srcOrd="2" destOrd="0" presId="urn:microsoft.com/office/officeart/2018/2/layout/IconVerticalSolidList"/>
    <dgm:cxn modelId="{BFD6D70A-65D0-4718-B061-385A0BC1F392}" type="presParOf" srcId="{65E224F8-7516-4B70-872F-E163485F7C3E}" destId="{2B250CB0-6174-4F93-ACE8-89D655E9983F}" srcOrd="3" destOrd="0" presId="urn:microsoft.com/office/officeart/2018/2/layout/IconVerticalSolidList"/>
    <dgm:cxn modelId="{008D36A6-2D07-469D-B4CD-8D8950AF1ECE}" type="presParOf" srcId="{7224E247-DBFB-4747-B3C7-0D5008D46103}" destId="{3373B5B6-86DD-45EB-9E1B-C2A470E45CDD}" srcOrd="5" destOrd="0" presId="urn:microsoft.com/office/officeart/2018/2/layout/IconVerticalSolidList"/>
    <dgm:cxn modelId="{1642F588-F5F9-4622-9B51-EAE923CB2A84}" type="presParOf" srcId="{7224E247-DBFB-4747-B3C7-0D5008D46103}" destId="{4BBCF564-1E1F-4050-8155-3F85E745677E}" srcOrd="6" destOrd="0" presId="urn:microsoft.com/office/officeart/2018/2/layout/IconVerticalSolidList"/>
    <dgm:cxn modelId="{EEA2D281-6765-4FF6-A518-30E653428A9B}" type="presParOf" srcId="{4BBCF564-1E1F-4050-8155-3F85E745677E}" destId="{5437F259-AAB1-49AF-975D-2DEE708C1612}" srcOrd="0" destOrd="0" presId="urn:microsoft.com/office/officeart/2018/2/layout/IconVerticalSolidList"/>
    <dgm:cxn modelId="{6AFA1753-FCA6-401A-9FFA-D9E05B908DA5}" type="presParOf" srcId="{4BBCF564-1E1F-4050-8155-3F85E745677E}" destId="{F2F70EC3-3DB7-4510-86C7-1D29638F94DF}" srcOrd="1" destOrd="0" presId="urn:microsoft.com/office/officeart/2018/2/layout/IconVerticalSolidList"/>
    <dgm:cxn modelId="{3A5E03D5-DB0C-4531-81D4-EE81A29C4FA9}" type="presParOf" srcId="{4BBCF564-1E1F-4050-8155-3F85E745677E}" destId="{CFE6DE65-A1D1-4670-88E5-0D876193B298}" srcOrd="2" destOrd="0" presId="urn:microsoft.com/office/officeart/2018/2/layout/IconVerticalSolidList"/>
    <dgm:cxn modelId="{016550C9-139A-4571-B508-0D76CCEBD4D4}" type="presParOf" srcId="{4BBCF564-1E1F-4050-8155-3F85E745677E}" destId="{C4479AB5-0354-48FD-BF23-BC8201466D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ED4979-9278-42C9-9084-D3D5DE1F6D5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4F51273-FCF5-4275-B7F3-FAD047D1E2BB}">
      <dgm:prSet/>
      <dgm:spPr/>
      <dgm:t>
        <a:bodyPr/>
        <a:lstStyle/>
        <a:p>
          <a:r>
            <a:rPr lang="tr-TR" b="1"/>
            <a:t>Ara sınav</a:t>
          </a:r>
          <a:r>
            <a:rPr lang="tr-TR"/>
            <a:t>, her yarıyıl içerisinde konu kapsamı ve sayısı öğretim elemanı tarafından belirlenerek yapılır. Öğretim elemanı ara sınav yerine diğer çalışmaları (ödev, sunum vb.) da ölçme değerlendirme ölçütü kabul edilebilir. </a:t>
          </a:r>
          <a:endParaRPr lang="en-US"/>
        </a:p>
      </dgm:t>
    </dgm:pt>
    <dgm:pt modelId="{4993EAD3-4ED3-4F9F-A792-65061024FB14}" type="parTrans" cxnId="{4C2702DA-062F-45BE-A4AC-CC21EFE2C35C}">
      <dgm:prSet/>
      <dgm:spPr/>
      <dgm:t>
        <a:bodyPr/>
        <a:lstStyle/>
        <a:p>
          <a:endParaRPr lang="en-US"/>
        </a:p>
      </dgm:t>
    </dgm:pt>
    <dgm:pt modelId="{2A7DF4C9-7B7A-4C9F-9851-DF6E025048E3}" type="sibTrans" cxnId="{4C2702DA-062F-45BE-A4AC-CC21EFE2C35C}">
      <dgm:prSet/>
      <dgm:spPr/>
      <dgm:t>
        <a:bodyPr/>
        <a:lstStyle/>
        <a:p>
          <a:endParaRPr lang="en-US"/>
        </a:p>
      </dgm:t>
    </dgm:pt>
    <dgm:pt modelId="{38DDDC88-3F05-4ECF-B5B2-A4966ED918C6}">
      <dgm:prSet/>
      <dgm:spPr/>
      <dgm:t>
        <a:bodyPr/>
        <a:lstStyle/>
        <a:p>
          <a:r>
            <a:rPr lang="tr-TR" b="1"/>
            <a:t>Kısa sınavlar</a:t>
          </a:r>
          <a:r>
            <a:rPr lang="tr-TR"/>
            <a:t>, öğretim elemanı tarafından sayı ve zamanını önceden duyurularak ders saatinin bir bölümünde yapılabilir. </a:t>
          </a:r>
          <a:endParaRPr lang="en-US"/>
        </a:p>
      </dgm:t>
    </dgm:pt>
    <dgm:pt modelId="{5C4CFF5C-CE5B-4A7E-A7C9-BEDEF1FA899B}" type="parTrans" cxnId="{8EFDE4CE-4B80-48B8-B1E0-5A2D32B510CE}">
      <dgm:prSet/>
      <dgm:spPr/>
      <dgm:t>
        <a:bodyPr/>
        <a:lstStyle/>
        <a:p>
          <a:endParaRPr lang="en-US"/>
        </a:p>
      </dgm:t>
    </dgm:pt>
    <dgm:pt modelId="{3FD94091-99A2-45EB-AA5E-CC23D73116CB}" type="sibTrans" cxnId="{8EFDE4CE-4B80-48B8-B1E0-5A2D32B510CE}">
      <dgm:prSet/>
      <dgm:spPr/>
      <dgm:t>
        <a:bodyPr/>
        <a:lstStyle/>
        <a:p>
          <a:endParaRPr lang="en-US"/>
        </a:p>
      </dgm:t>
    </dgm:pt>
    <dgm:pt modelId="{2DA64038-5890-4C6D-816B-70A51CD52244}">
      <dgm:prSet/>
      <dgm:spPr/>
      <dgm:t>
        <a:bodyPr/>
        <a:lstStyle/>
        <a:p>
          <a:r>
            <a:rPr lang="tr-TR" b="1"/>
            <a:t>Yarıyıl sonu (final) sınavı</a:t>
          </a:r>
          <a:r>
            <a:rPr lang="tr-TR"/>
            <a:t>, yarıyıl sonunda öğrencinin o yarıyıldaki toplam bilgisinin ölçülmek ve değerlendirilmek için yapılır ve önemli ağırlığa sahiptir. </a:t>
          </a:r>
          <a:endParaRPr lang="en-US"/>
        </a:p>
      </dgm:t>
    </dgm:pt>
    <dgm:pt modelId="{05302DCA-7068-43D6-85FD-E4B452296696}" type="parTrans" cxnId="{4DD44989-259E-4BF4-BF4B-8E13B20792CC}">
      <dgm:prSet/>
      <dgm:spPr/>
      <dgm:t>
        <a:bodyPr/>
        <a:lstStyle/>
        <a:p>
          <a:endParaRPr lang="en-US"/>
        </a:p>
      </dgm:t>
    </dgm:pt>
    <dgm:pt modelId="{BCFF00CE-8D77-492B-85A3-08059266E039}" type="sibTrans" cxnId="{4DD44989-259E-4BF4-BF4B-8E13B20792CC}">
      <dgm:prSet/>
      <dgm:spPr/>
      <dgm:t>
        <a:bodyPr/>
        <a:lstStyle/>
        <a:p>
          <a:endParaRPr lang="en-US"/>
        </a:p>
      </dgm:t>
    </dgm:pt>
    <dgm:pt modelId="{DF0408A2-BC1B-2040-A90D-1968D1A1E27B}" type="pres">
      <dgm:prSet presAssocID="{65ED4979-9278-42C9-9084-D3D5DE1F6D57}" presName="linear" presStyleCnt="0">
        <dgm:presLayoutVars>
          <dgm:animLvl val="lvl"/>
          <dgm:resizeHandles val="exact"/>
        </dgm:presLayoutVars>
      </dgm:prSet>
      <dgm:spPr/>
    </dgm:pt>
    <dgm:pt modelId="{DBF2E139-9DC4-3943-8AD8-C424154DFD8F}" type="pres">
      <dgm:prSet presAssocID="{64F51273-FCF5-4275-B7F3-FAD047D1E2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0250CE3-F105-B143-B171-9D221CE77BDC}" type="pres">
      <dgm:prSet presAssocID="{2A7DF4C9-7B7A-4C9F-9851-DF6E025048E3}" presName="spacer" presStyleCnt="0"/>
      <dgm:spPr/>
    </dgm:pt>
    <dgm:pt modelId="{3ECE6D58-E258-F04D-BCD9-7A4C16E8F53C}" type="pres">
      <dgm:prSet presAssocID="{38DDDC88-3F05-4ECF-B5B2-A4966ED918C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C897E78-0326-7A45-AF17-2D066B1DF322}" type="pres">
      <dgm:prSet presAssocID="{3FD94091-99A2-45EB-AA5E-CC23D73116CB}" presName="spacer" presStyleCnt="0"/>
      <dgm:spPr/>
    </dgm:pt>
    <dgm:pt modelId="{997AC645-2E0D-AB48-A0E3-60676AB03AF4}" type="pres">
      <dgm:prSet presAssocID="{2DA64038-5890-4C6D-816B-70A51CD5224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1ED7306-78AC-A845-B7E6-6EEA088BADFD}" type="presOf" srcId="{65ED4979-9278-42C9-9084-D3D5DE1F6D57}" destId="{DF0408A2-BC1B-2040-A90D-1968D1A1E27B}" srcOrd="0" destOrd="0" presId="urn:microsoft.com/office/officeart/2005/8/layout/vList2"/>
    <dgm:cxn modelId="{0AC9FD16-55A1-354D-96DE-3EF385B0FDDD}" type="presOf" srcId="{2DA64038-5890-4C6D-816B-70A51CD52244}" destId="{997AC645-2E0D-AB48-A0E3-60676AB03AF4}" srcOrd="0" destOrd="0" presId="urn:microsoft.com/office/officeart/2005/8/layout/vList2"/>
    <dgm:cxn modelId="{46AF7F76-299F-3C49-BDD6-94E1BE7B7993}" type="presOf" srcId="{38DDDC88-3F05-4ECF-B5B2-A4966ED918C6}" destId="{3ECE6D58-E258-F04D-BCD9-7A4C16E8F53C}" srcOrd="0" destOrd="0" presId="urn:microsoft.com/office/officeart/2005/8/layout/vList2"/>
    <dgm:cxn modelId="{4DD44989-259E-4BF4-BF4B-8E13B20792CC}" srcId="{65ED4979-9278-42C9-9084-D3D5DE1F6D57}" destId="{2DA64038-5890-4C6D-816B-70A51CD52244}" srcOrd="2" destOrd="0" parTransId="{05302DCA-7068-43D6-85FD-E4B452296696}" sibTransId="{BCFF00CE-8D77-492B-85A3-08059266E039}"/>
    <dgm:cxn modelId="{A6D63B9C-2ECF-7441-8BE0-0E7D3914E993}" type="presOf" srcId="{64F51273-FCF5-4275-B7F3-FAD047D1E2BB}" destId="{DBF2E139-9DC4-3943-8AD8-C424154DFD8F}" srcOrd="0" destOrd="0" presId="urn:microsoft.com/office/officeart/2005/8/layout/vList2"/>
    <dgm:cxn modelId="{8EFDE4CE-4B80-48B8-B1E0-5A2D32B510CE}" srcId="{65ED4979-9278-42C9-9084-D3D5DE1F6D57}" destId="{38DDDC88-3F05-4ECF-B5B2-A4966ED918C6}" srcOrd="1" destOrd="0" parTransId="{5C4CFF5C-CE5B-4A7E-A7C9-BEDEF1FA899B}" sibTransId="{3FD94091-99A2-45EB-AA5E-CC23D73116CB}"/>
    <dgm:cxn modelId="{4C2702DA-062F-45BE-A4AC-CC21EFE2C35C}" srcId="{65ED4979-9278-42C9-9084-D3D5DE1F6D57}" destId="{64F51273-FCF5-4275-B7F3-FAD047D1E2BB}" srcOrd="0" destOrd="0" parTransId="{4993EAD3-4ED3-4F9F-A792-65061024FB14}" sibTransId="{2A7DF4C9-7B7A-4C9F-9851-DF6E025048E3}"/>
    <dgm:cxn modelId="{33368259-4B2D-7847-A6D8-094C04C0B280}" type="presParOf" srcId="{DF0408A2-BC1B-2040-A90D-1968D1A1E27B}" destId="{DBF2E139-9DC4-3943-8AD8-C424154DFD8F}" srcOrd="0" destOrd="0" presId="urn:microsoft.com/office/officeart/2005/8/layout/vList2"/>
    <dgm:cxn modelId="{025233F9-5B9C-244A-85DF-9DF8B2B6720B}" type="presParOf" srcId="{DF0408A2-BC1B-2040-A90D-1968D1A1E27B}" destId="{C0250CE3-F105-B143-B171-9D221CE77BDC}" srcOrd="1" destOrd="0" presId="urn:microsoft.com/office/officeart/2005/8/layout/vList2"/>
    <dgm:cxn modelId="{F29F9DAD-6391-9E47-B911-568B67515F65}" type="presParOf" srcId="{DF0408A2-BC1B-2040-A90D-1968D1A1E27B}" destId="{3ECE6D58-E258-F04D-BCD9-7A4C16E8F53C}" srcOrd="2" destOrd="0" presId="urn:microsoft.com/office/officeart/2005/8/layout/vList2"/>
    <dgm:cxn modelId="{99AE0FCE-2DE0-AC4B-B6E9-4FE24375FEDC}" type="presParOf" srcId="{DF0408A2-BC1B-2040-A90D-1968D1A1E27B}" destId="{FC897E78-0326-7A45-AF17-2D066B1DF322}" srcOrd="3" destOrd="0" presId="urn:microsoft.com/office/officeart/2005/8/layout/vList2"/>
    <dgm:cxn modelId="{56AB07D3-2D63-C44D-BF6B-A59748862D0C}" type="presParOf" srcId="{DF0408A2-BC1B-2040-A90D-1968D1A1E27B}" destId="{997AC645-2E0D-AB48-A0E3-60676AB03A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A8DB20-B06E-4B93-8587-B83F40BECD1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EFCC21F-374B-4542-8C1A-B3E341EF6F8F}">
      <dgm:prSet/>
      <dgm:spPr/>
      <dgm:t>
        <a:bodyPr/>
        <a:lstStyle/>
        <a:p>
          <a:r>
            <a:rPr lang="tr-TR"/>
            <a:t>Ara sınava veya benzeri diğer çalışmalara katılmamış öğrencilerin mazeretleri, dersin öğretim elemanı tarafından değerlendirilir ve uygulanacak işlem öğretim elemanı tarafından belirlenir. </a:t>
          </a:r>
          <a:endParaRPr lang="en-US"/>
        </a:p>
      </dgm:t>
    </dgm:pt>
    <dgm:pt modelId="{A9B0B9DA-7835-4FC0-B4D0-290F8ECB9398}" type="parTrans" cxnId="{D269F03C-6E6E-4475-9C88-9AA6B5F2AD14}">
      <dgm:prSet/>
      <dgm:spPr/>
      <dgm:t>
        <a:bodyPr/>
        <a:lstStyle/>
        <a:p>
          <a:endParaRPr lang="en-US"/>
        </a:p>
      </dgm:t>
    </dgm:pt>
    <dgm:pt modelId="{66DE891C-7E95-4C60-9143-59CCFDD89BB4}" type="sibTrans" cxnId="{D269F03C-6E6E-4475-9C88-9AA6B5F2AD14}">
      <dgm:prSet/>
      <dgm:spPr/>
      <dgm:t>
        <a:bodyPr/>
        <a:lstStyle/>
        <a:p>
          <a:endParaRPr lang="en-US"/>
        </a:p>
      </dgm:t>
    </dgm:pt>
    <dgm:pt modelId="{1F204713-3EB2-4CD7-838A-F3983667EC12}">
      <dgm:prSet/>
      <dgm:spPr/>
      <dgm:t>
        <a:bodyPr/>
        <a:lstStyle/>
        <a:p>
          <a:r>
            <a:rPr lang="tr-TR"/>
            <a:t>Yarıyıl sonu (final) sınavlarına katılmak zorunludur. Yarıyıl sonu (final) sınavına katılmayan öğrenciler dersten başarısız sayılır. Yarıyıl sınavına katılmayarak başarısız sayılan öğrenciler o dersin Bütünleme Sınavına katılabilir. </a:t>
          </a:r>
          <a:endParaRPr lang="en-US"/>
        </a:p>
      </dgm:t>
    </dgm:pt>
    <dgm:pt modelId="{9E4F6B14-9E8D-4A7F-9D43-7198D015DE9C}" type="parTrans" cxnId="{C9A199C5-03DF-4301-BB3C-00F74272E29F}">
      <dgm:prSet/>
      <dgm:spPr/>
      <dgm:t>
        <a:bodyPr/>
        <a:lstStyle/>
        <a:p>
          <a:endParaRPr lang="en-US"/>
        </a:p>
      </dgm:t>
    </dgm:pt>
    <dgm:pt modelId="{24649CCA-240D-4ED1-9534-9EEEE7E6357E}" type="sibTrans" cxnId="{C9A199C5-03DF-4301-BB3C-00F74272E29F}">
      <dgm:prSet/>
      <dgm:spPr/>
      <dgm:t>
        <a:bodyPr/>
        <a:lstStyle/>
        <a:p>
          <a:endParaRPr lang="en-US"/>
        </a:p>
      </dgm:t>
    </dgm:pt>
    <dgm:pt modelId="{0A1FB341-9E28-104A-9159-EB20628CA55D}" type="pres">
      <dgm:prSet presAssocID="{01A8DB20-B06E-4B93-8587-B83F40BECD14}" presName="linear" presStyleCnt="0">
        <dgm:presLayoutVars>
          <dgm:animLvl val="lvl"/>
          <dgm:resizeHandles val="exact"/>
        </dgm:presLayoutVars>
      </dgm:prSet>
      <dgm:spPr/>
    </dgm:pt>
    <dgm:pt modelId="{12529A26-8652-4744-9BAB-43B05C5A052A}" type="pres">
      <dgm:prSet presAssocID="{BEFCC21F-374B-4542-8C1A-B3E341EF6F8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CAAC63B-1F9A-F340-A5D3-08AE8B2E291F}" type="pres">
      <dgm:prSet presAssocID="{66DE891C-7E95-4C60-9143-59CCFDD89BB4}" presName="spacer" presStyleCnt="0"/>
      <dgm:spPr/>
    </dgm:pt>
    <dgm:pt modelId="{4BEA856E-7B7D-DE45-B6B1-2460902E0476}" type="pres">
      <dgm:prSet presAssocID="{1F204713-3EB2-4CD7-838A-F3983667EC1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2CDCC15-659F-B343-AA6B-2831F5D56029}" type="presOf" srcId="{1F204713-3EB2-4CD7-838A-F3983667EC12}" destId="{4BEA856E-7B7D-DE45-B6B1-2460902E0476}" srcOrd="0" destOrd="0" presId="urn:microsoft.com/office/officeart/2005/8/layout/vList2"/>
    <dgm:cxn modelId="{E07AE32B-385F-8345-B337-FE1BB2AC5A6D}" type="presOf" srcId="{BEFCC21F-374B-4542-8C1A-B3E341EF6F8F}" destId="{12529A26-8652-4744-9BAB-43B05C5A052A}" srcOrd="0" destOrd="0" presId="urn:microsoft.com/office/officeart/2005/8/layout/vList2"/>
    <dgm:cxn modelId="{D269F03C-6E6E-4475-9C88-9AA6B5F2AD14}" srcId="{01A8DB20-B06E-4B93-8587-B83F40BECD14}" destId="{BEFCC21F-374B-4542-8C1A-B3E341EF6F8F}" srcOrd="0" destOrd="0" parTransId="{A9B0B9DA-7835-4FC0-B4D0-290F8ECB9398}" sibTransId="{66DE891C-7E95-4C60-9143-59CCFDD89BB4}"/>
    <dgm:cxn modelId="{348CEAB7-D918-9E43-92B1-32144B40DDE8}" type="presOf" srcId="{01A8DB20-B06E-4B93-8587-B83F40BECD14}" destId="{0A1FB341-9E28-104A-9159-EB20628CA55D}" srcOrd="0" destOrd="0" presId="urn:microsoft.com/office/officeart/2005/8/layout/vList2"/>
    <dgm:cxn modelId="{C9A199C5-03DF-4301-BB3C-00F74272E29F}" srcId="{01A8DB20-B06E-4B93-8587-B83F40BECD14}" destId="{1F204713-3EB2-4CD7-838A-F3983667EC12}" srcOrd="1" destOrd="0" parTransId="{9E4F6B14-9E8D-4A7F-9D43-7198D015DE9C}" sibTransId="{24649CCA-240D-4ED1-9534-9EEEE7E6357E}"/>
    <dgm:cxn modelId="{9A090AC6-BE9B-EA4A-84D8-4563077F90AE}" type="presParOf" srcId="{0A1FB341-9E28-104A-9159-EB20628CA55D}" destId="{12529A26-8652-4744-9BAB-43B05C5A052A}" srcOrd="0" destOrd="0" presId="urn:microsoft.com/office/officeart/2005/8/layout/vList2"/>
    <dgm:cxn modelId="{A143C6D4-FF41-0046-8B1F-59D648E7EE77}" type="presParOf" srcId="{0A1FB341-9E28-104A-9159-EB20628CA55D}" destId="{ECAAC63B-1F9A-F340-A5D3-08AE8B2E291F}" srcOrd="1" destOrd="0" presId="urn:microsoft.com/office/officeart/2005/8/layout/vList2"/>
    <dgm:cxn modelId="{52588228-8690-6A4D-A9ED-E95C177A5835}" type="presParOf" srcId="{0A1FB341-9E28-104A-9159-EB20628CA55D}" destId="{4BEA856E-7B7D-DE45-B6B1-2460902E04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896ED-6334-9C4C-A71F-92593489D4E6}">
      <dsp:nvSpPr>
        <dsp:cNvPr id="0" name=""/>
        <dsp:cNvSpPr/>
      </dsp:nvSpPr>
      <dsp:spPr>
        <a:xfrm>
          <a:off x="0" y="26045"/>
          <a:ext cx="6832212" cy="25703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Lisans öğrencilerine 14.07.2010 tarihli ve 27641 sayılı Resmî Gazete’de yayımlanan Maltepe Üniversitesi Önlisans ve Lisans Eğitim ve Öğretim ve Sınav Yönetmeliği uygulanır. (Lisans Yönetmeliği)</a:t>
          </a:r>
          <a:endParaRPr lang="en-US" sz="2500" kern="1200"/>
        </a:p>
      </dsp:txBody>
      <dsp:txXfrm>
        <a:off x="125474" y="151519"/>
        <a:ext cx="6581264" cy="2319395"/>
      </dsp:txXfrm>
    </dsp:sp>
    <dsp:sp modelId="{29209353-80AB-3148-B2B6-009330A049C0}">
      <dsp:nvSpPr>
        <dsp:cNvPr id="0" name=""/>
        <dsp:cNvSpPr/>
      </dsp:nvSpPr>
      <dsp:spPr>
        <a:xfrm>
          <a:off x="0" y="2668389"/>
          <a:ext cx="6832212" cy="257034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6000"/>
                <a:lumMod val="104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Yaz döneminde ders alacak öğrenciler için bu dersler kapsamında 05.05.2011 tarihli ve 27925 sayılı Resmî Gazete’de yayımlanan Maltepe Üniversitesi Yaz Öğretimi Yönetmeliği uygulanır. (Yaz Yönetmeliği)</a:t>
          </a:r>
          <a:endParaRPr lang="en-US" sz="2500" kern="1200"/>
        </a:p>
      </dsp:txBody>
      <dsp:txXfrm>
        <a:off x="125474" y="2793863"/>
        <a:ext cx="6581264" cy="23193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6DB01-40C6-F144-89A6-6DC1EE39EE18}">
      <dsp:nvSpPr>
        <dsp:cNvPr id="0" name=""/>
        <dsp:cNvSpPr/>
      </dsp:nvSpPr>
      <dsp:spPr>
        <a:xfrm>
          <a:off x="0" y="271770"/>
          <a:ext cx="8987404" cy="1516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Kısa süreli sınav sonuçları, ara sınav sonuçları, yarıyıl sonu (final) sınav sonuçları dersin öğretim elemanı tarafından otomasyon sistemi aracılığıyla duyurulur. </a:t>
          </a:r>
          <a:endParaRPr lang="en-US" sz="2700" kern="1200"/>
        </a:p>
      </dsp:txBody>
      <dsp:txXfrm>
        <a:off x="74021" y="345791"/>
        <a:ext cx="8839362" cy="1368278"/>
      </dsp:txXfrm>
    </dsp:sp>
    <dsp:sp modelId="{1AE11B1C-CCC1-774A-9A6A-7CAC1318CEB2}">
      <dsp:nvSpPr>
        <dsp:cNvPr id="0" name=""/>
        <dsp:cNvSpPr/>
      </dsp:nvSpPr>
      <dsp:spPr>
        <a:xfrm>
          <a:off x="0" y="1865850"/>
          <a:ext cx="8987404" cy="15163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Başarı notuna etki eden tüm sınav sonuçları ve yarıyıl sonu başarı notu MÜBİS’den öğrenilebilir. </a:t>
          </a:r>
          <a:endParaRPr lang="en-US" sz="2700" kern="1200"/>
        </a:p>
      </dsp:txBody>
      <dsp:txXfrm>
        <a:off x="74021" y="1939871"/>
        <a:ext cx="8839362" cy="13682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73D8A-59EA-6646-99C0-D1D1A998E135}">
      <dsp:nvSpPr>
        <dsp:cNvPr id="0" name=""/>
        <dsp:cNvSpPr/>
      </dsp:nvSpPr>
      <dsp:spPr>
        <a:xfrm>
          <a:off x="0" y="0"/>
          <a:ext cx="7639293" cy="16442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Yarıyıl sonu (final) sınavından aldığı notla birlikte, diğer ders içi çalışma ve ara sınavlardan almış olduğu notların ağırlıklarına göre hesaplanan yarıyıl sonu başarı notu “F” olan öğrenciler, o dersin Bütünleme Sınavına girebilir. </a:t>
          </a:r>
          <a:endParaRPr lang="en-US" sz="1900" kern="1200"/>
        </a:p>
      </dsp:txBody>
      <dsp:txXfrm>
        <a:off x="48159" y="48159"/>
        <a:ext cx="5939808" cy="1547955"/>
      </dsp:txXfrm>
    </dsp:sp>
    <dsp:sp modelId="{4E7D8684-5FFD-084A-B084-89F7FEC157F0}">
      <dsp:nvSpPr>
        <dsp:cNvPr id="0" name=""/>
        <dsp:cNvSpPr/>
      </dsp:nvSpPr>
      <dsp:spPr>
        <a:xfrm>
          <a:off x="1348110" y="2009667"/>
          <a:ext cx="7639293" cy="16442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Bütünleme Sınavı sonucunda da başarı notu “F” olan öğrenciler, dersten başarısız olmuştur. Dersin not karşılığı 0 (sıfır) olarak genel ağırlıklı not ortalamasına dahil edilir. </a:t>
          </a:r>
          <a:endParaRPr lang="en-US" sz="1900" kern="1200"/>
        </a:p>
      </dsp:txBody>
      <dsp:txXfrm>
        <a:off x="1396269" y="2057826"/>
        <a:ext cx="5126087" cy="1547955"/>
      </dsp:txXfrm>
    </dsp:sp>
    <dsp:sp modelId="{07D37C62-359F-7F45-83F0-7B3516EDC659}">
      <dsp:nvSpPr>
        <dsp:cNvPr id="0" name=""/>
        <dsp:cNvSpPr/>
      </dsp:nvSpPr>
      <dsp:spPr>
        <a:xfrm>
          <a:off x="6570515" y="1292581"/>
          <a:ext cx="1068777" cy="10687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810990" y="1292581"/>
        <a:ext cx="587827" cy="8042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699F3-8E3F-B54D-9A29-8ADFD4045A7B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94F91D-CE5D-5248-BA30-78B393981CF3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Öğrenciler, yarıyıl sonunda başarı notunun “F”, “DD” veya “DC” olduğu dersler için bütünleme sınavına girebilirler. </a:t>
          </a:r>
          <a:endParaRPr lang="en-US" sz="1400" kern="1200"/>
        </a:p>
      </dsp:txBody>
      <dsp:txXfrm>
        <a:off x="374504" y="770377"/>
        <a:ext cx="2779854" cy="1726007"/>
      </dsp:txXfrm>
    </dsp:sp>
    <dsp:sp modelId="{3D805761-6B51-DA4A-8775-50574436ED60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17DE-3F6B-5E43-918D-3242455F2B89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Bütünleme Sınavlarının başlangıç ve bitiş tarihleri akademik takvimde belirtilir. Sınavların gün ve saatlerini içeren sınav takvimi Fakülte’nin internet sayfasındaki Duyurular bölümünde ilan edilir. </a:t>
          </a:r>
          <a:endParaRPr lang="en-US" sz="1400" kern="1200"/>
        </a:p>
      </dsp:txBody>
      <dsp:txXfrm>
        <a:off x="3903368" y="770377"/>
        <a:ext cx="2779854" cy="1726007"/>
      </dsp:txXfrm>
    </dsp:sp>
    <dsp:sp modelId="{8F64D6B9-2CD3-9847-B8EA-48B9D0E92C65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2D135-28FA-E14B-A80B-37BB4373B5D8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Bütünleme sınavına giren öğrencilerin yarıyıl sonu başarı notunun hesaplanmasında final sınav notu yerine bütünleme sınav notu esas alınır.  </a:t>
          </a:r>
          <a:endParaRPr lang="en-US" sz="1400" kern="1200"/>
        </a:p>
      </dsp:txBody>
      <dsp:txXfrm>
        <a:off x="7432232" y="770377"/>
        <a:ext cx="2779854" cy="172600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F7F2E-19D5-FA4D-8257-CDE00713B3BD}">
      <dsp:nvSpPr>
        <dsp:cNvPr id="0" name=""/>
        <dsp:cNvSpPr/>
      </dsp:nvSpPr>
      <dsp:spPr>
        <a:xfrm>
          <a:off x="469679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FFE8EE-CE7D-2F40-BD65-E5D18A708BFF}">
      <dsp:nvSpPr>
        <dsp:cNvPr id="0" name=""/>
        <dsp:cNvSpPr/>
      </dsp:nvSpPr>
      <dsp:spPr>
        <a:xfrm>
          <a:off x="913795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Öğrencilerin akademik ve sosyal sorunlarının çözümüne eğitim ve öğretim süresi içinde yardımcı olmak; öğrencilerin devam ve başarı durumlarını izlemek; öğrencilere derslere yazılma, ders bırakma, dersten çekilme, ders ekleme işlemlerinde rehberlik yapmak üzere görevlendirilen danışman bilgisi MÜBİS’de yer alır. </a:t>
          </a:r>
          <a:endParaRPr lang="en-US" sz="1600" kern="1200"/>
        </a:p>
      </dsp:txBody>
      <dsp:txXfrm>
        <a:off x="988134" y="497231"/>
        <a:ext cx="3848361" cy="2389442"/>
      </dsp:txXfrm>
    </dsp:sp>
    <dsp:sp modelId="{15F419A1-3E59-2648-A738-E7EEDE014FA7}">
      <dsp:nvSpPr>
        <dsp:cNvPr id="0" name=""/>
        <dsp:cNvSpPr/>
      </dsp:nvSpPr>
      <dsp:spPr>
        <a:xfrm>
          <a:off x="5354950" y="982"/>
          <a:ext cx="3997039" cy="2538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A77ABC-3856-374C-8EE7-005A14FC9C24}">
      <dsp:nvSpPr>
        <dsp:cNvPr id="0" name=""/>
        <dsp:cNvSpPr/>
      </dsp:nvSpPr>
      <dsp:spPr>
        <a:xfrm>
          <a:off x="5799066" y="422892"/>
          <a:ext cx="3997039" cy="253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Öğrenciler danışmanlarına e-posta ve ofis telefonu aracılığıyla ya da ofis saatleri içerisinde ofislerinde ziyaret ederek ulaşabilirler. Danışmanların e-posta ve ofis dahili numaraları MÜBİS’de yer almaktadır. </a:t>
          </a:r>
          <a:endParaRPr lang="en-US" sz="1600" kern="1200"/>
        </a:p>
      </dsp:txBody>
      <dsp:txXfrm>
        <a:off x="5873405" y="497231"/>
        <a:ext cx="3848361" cy="23894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C1CFC-1813-BD4E-9E3C-7DD3651755B4}">
      <dsp:nvSpPr>
        <dsp:cNvPr id="0" name=""/>
        <dsp:cNvSpPr/>
      </dsp:nvSpPr>
      <dsp:spPr>
        <a:xfrm>
          <a:off x="0" y="99719"/>
          <a:ext cx="6832212" cy="16519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GANO’su 2.00 ve üzeri olan öğrenciler başarılı sayılır. </a:t>
          </a:r>
          <a:endParaRPr lang="en-US" sz="1900" kern="1200"/>
        </a:p>
      </dsp:txBody>
      <dsp:txXfrm>
        <a:off x="80642" y="180361"/>
        <a:ext cx="6670928" cy="1490682"/>
      </dsp:txXfrm>
    </dsp:sp>
    <dsp:sp modelId="{FAF75399-4D12-A742-840D-4F2AAB18EA4A}">
      <dsp:nvSpPr>
        <dsp:cNvPr id="0" name=""/>
        <dsp:cNvSpPr/>
      </dsp:nvSpPr>
      <dsp:spPr>
        <a:xfrm>
          <a:off x="0" y="1806406"/>
          <a:ext cx="6832212" cy="165196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Dördüncü yarıyıl sonundan başlayarak herhangi bir yarıyıl sonunda </a:t>
          </a:r>
          <a:r>
            <a:rPr lang="tr-TR" sz="1900" kern="1200" dirty="0" err="1"/>
            <a:t>GANO’su</a:t>
          </a:r>
          <a:r>
            <a:rPr lang="tr-TR" sz="1900" kern="1200" dirty="0"/>
            <a:t> 2.00’ın altında olan öğrenciler sınamalı öğrenci sayılır. Bu süreç̧ DGS ile gelen öğrenciler için üniversiteye kayıt yaptırdıkları ikinci yarıyılın sonunda başlar. </a:t>
          </a:r>
          <a:endParaRPr lang="en-US" sz="1900" kern="1200" dirty="0"/>
        </a:p>
      </dsp:txBody>
      <dsp:txXfrm>
        <a:off x="80642" y="1887048"/>
        <a:ext cx="6670928" cy="1490682"/>
      </dsp:txXfrm>
    </dsp:sp>
    <dsp:sp modelId="{BAB7B797-22A6-DE44-886E-7561D7F366E3}">
      <dsp:nvSpPr>
        <dsp:cNvPr id="0" name=""/>
        <dsp:cNvSpPr/>
      </dsp:nvSpPr>
      <dsp:spPr>
        <a:xfrm>
          <a:off x="0" y="3513092"/>
          <a:ext cx="6832212" cy="165196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Bir dersten F, BZ, DZ notlarından birini alarak başarısız olan sınamalı öğrenciler o dersi açıldığı ilk yarıyılda almak zorundadır (Lisans Yönetmeliği, m. 24/1).</a:t>
          </a:r>
          <a:endParaRPr lang="en-US" sz="1900" kern="1200"/>
        </a:p>
      </dsp:txBody>
      <dsp:txXfrm>
        <a:off x="80642" y="3593734"/>
        <a:ext cx="6670928" cy="1490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FC022-C0C6-489A-A864-FD2E2389197B}">
      <dsp:nvSpPr>
        <dsp:cNvPr id="0" name=""/>
        <dsp:cNvSpPr/>
      </dsp:nvSpPr>
      <dsp:spPr>
        <a:xfrm>
          <a:off x="0" y="593765"/>
          <a:ext cx="8987404" cy="10961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72DDA-B39C-4850-A2EF-971039722B93}">
      <dsp:nvSpPr>
        <dsp:cNvPr id="0" name=""/>
        <dsp:cNvSpPr/>
      </dsp:nvSpPr>
      <dsp:spPr>
        <a:xfrm>
          <a:off x="331595" y="840406"/>
          <a:ext cx="602900" cy="6029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CE490-FB3D-4B9E-B4A2-2055E4BC745B}">
      <dsp:nvSpPr>
        <dsp:cNvPr id="0" name=""/>
        <dsp:cNvSpPr/>
      </dsp:nvSpPr>
      <dsp:spPr>
        <a:xfrm>
          <a:off x="1266090" y="593765"/>
          <a:ext cx="7721313" cy="1096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013" tIns="116013" rIns="116013" bIns="116013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Öğrenciler internet tarayıcısına “</a:t>
          </a:r>
          <a:r>
            <a:rPr lang="tr-TR" sz="1700" kern="1200" dirty="0" err="1"/>
            <a:t>mubis.maltepe.edu.tr</a:t>
          </a:r>
          <a:r>
            <a:rPr lang="tr-TR" sz="1700" kern="1200" dirty="0"/>
            <a:t>” adresini girerek erişebilecekleri </a:t>
          </a:r>
          <a:r>
            <a:rPr lang="tr-TR" sz="1700" kern="1200" dirty="0" err="1"/>
            <a:t>MÜBİS’e</a:t>
          </a:r>
          <a:r>
            <a:rPr lang="tr-TR" sz="1700" kern="1200" dirty="0"/>
            <a:t> kendilerine özel kullanıcı adı ve şifreleri ile giriş yapabilirler. </a:t>
          </a:r>
          <a:endParaRPr lang="en-US" sz="1700" kern="1200" dirty="0"/>
        </a:p>
      </dsp:txBody>
      <dsp:txXfrm>
        <a:off x="1266090" y="593765"/>
        <a:ext cx="7721313" cy="1096182"/>
      </dsp:txXfrm>
    </dsp:sp>
    <dsp:sp modelId="{E7F8ED4D-C175-44C7-AB84-81BF44FEA504}">
      <dsp:nvSpPr>
        <dsp:cNvPr id="0" name=""/>
        <dsp:cNvSpPr/>
      </dsp:nvSpPr>
      <dsp:spPr>
        <a:xfrm>
          <a:off x="0" y="1963993"/>
          <a:ext cx="8987404" cy="109618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E1CA8-C7D9-4768-9F4C-CE757CB0C447}">
      <dsp:nvSpPr>
        <dsp:cNvPr id="0" name=""/>
        <dsp:cNvSpPr/>
      </dsp:nvSpPr>
      <dsp:spPr>
        <a:xfrm>
          <a:off x="331595" y="2210634"/>
          <a:ext cx="602900" cy="6029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186E8-46F0-4949-B921-29CFCBDBEE3F}">
      <dsp:nvSpPr>
        <dsp:cNvPr id="0" name=""/>
        <dsp:cNvSpPr/>
      </dsp:nvSpPr>
      <dsp:spPr>
        <a:xfrm>
          <a:off x="1266090" y="1963993"/>
          <a:ext cx="7721313" cy="1096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013" tIns="116013" rIns="116013" bIns="116013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MÜBİS üzerinden ders seçimleri yapılabilir, haftalık ders programları ve fakültenin öğretim programlarına ulaşılabilir, sınav sonuçları, devamsızlık durumları ve buna benzer diğer birçok husus takip edilebilir. </a:t>
          </a:r>
          <a:endParaRPr lang="en-US" sz="1700" kern="1200" dirty="0"/>
        </a:p>
      </dsp:txBody>
      <dsp:txXfrm>
        <a:off x="1266090" y="1963993"/>
        <a:ext cx="7721313" cy="1096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0C449-174A-4160-9E83-723291A3C126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05DB0-4BE7-42D3-AC8D-FAC6F5076ECC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CFC74-D563-40F4-8531-5FB63C197D65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Hukuk Fakültesi öğrencileri için, her bir yılda güz ve bahar olmak üzere iki, toplamda sekiz yarıyıllık bir öğretim programı öngörülmüştür.</a:t>
          </a:r>
          <a:endParaRPr lang="en-US" sz="1500" kern="1200"/>
        </a:p>
      </dsp:txBody>
      <dsp:txXfrm>
        <a:off x="1279109" y="2185"/>
        <a:ext cx="5553102" cy="1107454"/>
      </dsp:txXfrm>
    </dsp:sp>
    <dsp:sp modelId="{E8F4431C-677F-46A7-8E1A-276B86F5CC8E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CBF52-D976-461F-9C24-5508089F30DA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A85B6-FF8D-4AEE-A955-B8D33D79112D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Öğretim programında öğrencilerin her bir yarıyılda alması gereken derslerin isimleri, türü (zorunlu ders veya seçmeli ders) ve kredileri ile AKTS (Avrupa Kredi Transfer Sistemi) bilgileri yer alır.</a:t>
          </a:r>
          <a:endParaRPr lang="en-US" sz="1500" kern="1200"/>
        </a:p>
      </dsp:txBody>
      <dsp:txXfrm>
        <a:off x="1279109" y="1386503"/>
        <a:ext cx="5553102" cy="1107454"/>
      </dsp:txXfrm>
    </dsp:sp>
    <dsp:sp modelId="{A2AD417C-03D8-4ABB-B177-780787F353FF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E5722-9979-41B5-9B61-3CEAAC301174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A07DD-B7BF-417D-BD9F-F75722248ACF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Bir öğrencinin Hukuk Fakültesi’nden mezun olabilmesi için öğretim programında yer alan tüm derslere kaydolması ve bu derslerde belli bir başarı yüzdesini yakalamış olması gerekir.</a:t>
          </a:r>
          <a:endParaRPr lang="en-US" sz="1500" kern="1200"/>
        </a:p>
      </dsp:txBody>
      <dsp:txXfrm>
        <a:off x="1279109" y="2770821"/>
        <a:ext cx="5553102" cy="1107454"/>
      </dsp:txXfrm>
    </dsp:sp>
    <dsp:sp modelId="{6234429D-E164-48D8-8043-0DEEED8C2A67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474F1-3796-4FF2-9035-1A932E5ABD7D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3A192-E4B2-40DF-862A-577CFE4BCA37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Öğretim programlarına MÜBİS veya ilgili fakültenin web sayfasından ulaşılabilir.</a:t>
          </a:r>
          <a:endParaRPr lang="en-US" sz="1500" kern="1200"/>
        </a:p>
      </dsp:txBody>
      <dsp:txXfrm>
        <a:off x="1279109" y="4155139"/>
        <a:ext cx="5553102" cy="11074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5A859-D8E8-B645-869A-C159BDB84A5C}">
      <dsp:nvSpPr>
        <dsp:cNvPr id="0" name=""/>
        <dsp:cNvSpPr/>
      </dsp:nvSpPr>
      <dsp:spPr>
        <a:xfrm>
          <a:off x="0" y="1404"/>
          <a:ext cx="2808563" cy="16851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Güz ve bahar dönemlerinde alınması gereken dersler fakültede uygulanmakta olan öğretim programına göre belirlenir. </a:t>
          </a:r>
          <a:endParaRPr lang="en-US" sz="1400" kern="1200"/>
        </a:p>
      </dsp:txBody>
      <dsp:txXfrm>
        <a:off x="0" y="1404"/>
        <a:ext cx="2808563" cy="1685138"/>
      </dsp:txXfrm>
    </dsp:sp>
    <dsp:sp modelId="{06CBBFA5-1A86-4343-B157-A7DEEF855939}">
      <dsp:nvSpPr>
        <dsp:cNvPr id="0" name=""/>
        <dsp:cNvSpPr/>
      </dsp:nvSpPr>
      <dsp:spPr>
        <a:xfrm>
          <a:off x="3089420" y="1404"/>
          <a:ext cx="2808563" cy="1685138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tint val="96000"/>
                <a:lumMod val="104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Öğrenciler, her yarıyılda almaları gereken zorunlu ve seçmeli dersleri MÜBİS’de detaylı olarak inceleyebilir. </a:t>
          </a:r>
          <a:endParaRPr lang="en-US" sz="1400" kern="1200"/>
        </a:p>
      </dsp:txBody>
      <dsp:txXfrm>
        <a:off x="3089420" y="1404"/>
        <a:ext cx="2808563" cy="1685138"/>
      </dsp:txXfrm>
    </dsp:sp>
    <dsp:sp modelId="{21DD0677-8728-D64A-9EBF-9F4A9A097486}">
      <dsp:nvSpPr>
        <dsp:cNvPr id="0" name=""/>
        <dsp:cNvSpPr/>
      </dsp:nvSpPr>
      <dsp:spPr>
        <a:xfrm>
          <a:off x="6178840" y="1404"/>
          <a:ext cx="2808563" cy="1685138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96000"/>
                <a:lumMod val="104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Ders seçim işlemleri, içerisinde bulunulan yarıyıl ve öğretim programına dikkate alınarak, öğrenciler tarafından yapılır. Ders seçimleri danışman onayı sonrasında kesinleşir. </a:t>
          </a:r>
          <a:endParaRPr lang="en-US" sz="1400" kern="1200" dirty="0"/>
        </a:p>
      </dsp:txBody>
      <dsp:txXfrm>
        <a:off x="6178840" y="1404"/>
        <a:ext cx="2808563" cy="1685138"/>
      </dsp:txXfrm>
    </dsp:sp>
    <dsp:sp modelId="{C806018F-C2EB-9747-8249-8BAD74111CBD}">
      <dsp:nvSpPr>
        <dsp:cNvPr id="0" name=""/>
        <dsp:cNvSpPr/>
      </dsp:nvSpPr>
      <dsp:spPr>
        <a:xfrm>
          <a:off x="1544710" y="1967398"/>
          <a:ext cx="2808563" cy="1685138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tint val="96000"/>
                <a:lumMod val="104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Öğrenciler birinci ve ikinci yarıyıllarda bütün derslere yazılmak zorundadır. Öğrenciler, bu yarıyıllarda dersleri bırakamaz (Lisans Yönetmeliği, m. 20/3).</a:t>
          </a:r>
          <a:endParaRPr lang="en-US" sz="1400" kern="1200" dirty="0"/>
        </a:p>
      </dsp:txBody>
      <dsp:txXfrm>
        <a:off x="1544710" y="1967398"/>
        <a:ext cx="2808563" cy="1685138"/>
      </dsp:txXfrm>
    </dsp:sp>
    <dsp:sp modelId="{2018B4A3-1BF3-A64F-82FA-215BD140C02D}">
      <dsp:nvSpPr>
        <dsp:cNvPr id="0" name=""/>
        <dsp:cNvSpPr/>
      </dsp:nvSpPr>
      <dsp:spPr>
        <a:xfrm>
          <a:off x="4634130" y="1967398"/>
          <a:ext cx="2808563" cy="1685138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6000"/>
                <a:lumMod val="104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Öğrenciler, dönemde yer alan tüm dersleri almak zorundadır. Dersi tanımlandığı yarıyılda almayan/alamayan öğrenciler, dersi, dersin açıldığı ilk yarıyılda almalıdır (Lisans Yönetmeliği, m. 20/4).</a:t>
          </a:r>
          <a:endParaRPr lang="en-US" sz="1400" kern="1200"/>
        </a:p>
      </dsp:txBody>
      <dsp:txXfrm>
        <a:off x="4634130" y="1967398"/>
        <a:ext cx="2808563" cy="1685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B08F0-3275-444C-BBE8-1F4CFB735422}">
      <dsp:nvSpPr>
        <dsp:cNvPr id="0" name=""/>
        <dsp:cNvSpPr/>
      </dsp:nvSpPr>
      <dsp:spPr>
        <a:xfrm>
          <a:off x="0" y="339878"/>
          <a:ext cx="6832212" cy="14880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Genel haftalık programda, o dönemde açılan tüm dersler gösterilir. </a:t>
          </a:r>
          <a:endParaRPr lang="en-US" sz="2100" kern="1200" dirty="0"/>
        </a:p>
      </dsp:txBody>
      <dsp:txXfrm>
        <a:off x="72639" y="412517"/>
        <a:ext cx="6686934" cy="1342742"/>
      </dsp:txXfrm>
    </dsp:sp>
    <dsp:sp modelId="{32024D9C-0159-1943-B3CF-92C1E1F750CE}">
      <dsp:nvSpPr>
        <dsp:cNvPr id="0" name=""/>
        <dsp:cNvSpPr/>
      </dsp:nvSpPr>
      <dsp:spPr>
        <a:xfrm>
          <a:off x="0" y="1888379"/>
          <a:ext cx="6832212" cy="14880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96000"/>
                <a:lumMod val="104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Genel haftalık ders programına Maltepe Üniversitesi Hukuk Fakültesi web sitesindeki “Duyurular” kısmından ulaşılabileceği gibi; MÜBİS “Dönemsel İşlemler” kısmından da ulaşılabilir. </a:t>
          </a:r>
          <a:endParaRPr lang="en-US" sz="2100" kern="1200" dirty="0"/>
        </a:p>
      </dsp:txBody>
      <dsp:txXfrm>
        <a:off x="72639" y="1961018"/>
        <a:ext cx="6686934" cy="1342742"/>
      </dsp:txXfrm>
    </dsp:sp>
    <dsp:sp modelId="{122CCA0A-1A17-9C42-BB10-5F08AE8C8247}">
      <dsp:nvSpPr>
        <dsp:cNvPr id="0" name=""/>
        <dsp:cNvSpPr/>
      </dsp:nvSpPr>
      <dsp:spPr>
        <a:xfrm>
          <a:off x="0" y="3436879"/>
          <a:ext cx="6832212" cy="14880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6000"/>
                <a:lumMod val="104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Genel haftalık ders programı haricinde MÜBİS’de, kişiye özel bir ders programı yer almaktadır. Bu sayede her bir öğrenciler, dönem içerisinde aldığı derslerin gün ve saatlerini MÜBİS’de takip edebilir. </a:t>
          </a:r>
          <a:endParaRPr lang="en-US" sz="2100" kern="1200"/>
        </a:p>
      </dsp:txBody>
      <dsp:txXfrm>
        <a:off x="72639" y="3509518"/>
        <a:ext cx="6686934" cy="1342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60A67-29FF-7147-8D78-1B1C76B62796}">
      <dsp:nvSpPr>
        <dsp:cNvPr id="0" name=""/>
        <dsp:cNvSpPr/>
      </dsp:nvSpPr>
      <dsp:spPr>
        <a:xfrm>
          <a:off x="0" y="433689"/>
          <a:ext cx="6832212" cy="1427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Öğretim elemanlarınca hazırlanan ders izlencesine MÜBİS, </a:t>
          </a:r>
          <a:r>
            <a:rPr lang="tr-TR" sz="2000" kern="1200" dirty="0" err="1"/>
            <a:t>Blackboard</a:t>
          </a:r>
          <a:r>
            <a:rPr lang="tr-TR" sz="2000" kern="1200" dirty="0"/>
            <a:t> veya Maltepe Üniversitesi Hukuk Fakültesi web sitesi  “Öğretim Programı Diyagramı”  başlığından ulaşılabilir.</a:t>
          </a:r>
          <a:endParaRPr lang="en-US" sz="2000" kern="1200" dirty="0"/>
        </a:p>
      </dsp:txBody>
      <dsp:txXfrm>
        <a:off x="69680" y="503369"/>
        <a:ext cx="6692852" cy="1288040"/>
      </dsp:txXfrm>
    </dsp:sp>
    <dsp:sp modelId="{75A3ADA7-B39E-D442-BB04-B1892EBE60EC}">
      <dsp:nvSpPr>
        <dsp:cNvPr id="0" name=""/>
        <dsp:cNvSpPr/>
      </dsp:nvSpPr>
      <dsp:spPr>
        <a:xfrm>
          <a:off x="0" y="1918689"/>
          <a:ext cx="6832212" cy="142740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tint val="96000"/>
                <a:lumMod val="104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Ders izlencesinde öğrenciler, ders kapsamında işlenecek konuları, derste kullanılacak kaynakları, ara sınav ve final sınavlarının dönem sonu notuna etkisini ve diğer ölçme-değerlendirme yöntemlerini görebilir. </a:t>
          </a:r>
          <a:endParaRPr lang="en-US" sz="2000" kern="1200"/>
        </a:p>
      </dsp:txBody>
      <dsp:txXfrm>
        <a:off x="69680" y="1988369"/>
        <a:ext cx="6692852" cy="1288040"/>
      </dsp:txXfrm>
    </dsp:sp>
    <dsp:sp modelId="{3414290B-EC8A-F64F-944B-90428C2DECE4}">
      <dsp:nvSpPr>
        <dsp:cNvPr id="0" name=""/>
        <dsp:cNvSpPr/>
      </dsp:nvSpPr>
      <dsp:spPr>
        <a:xfrm>
          <a:off x="0" y="3403689"/>
          <a:ext cx="6832212" cy="14274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tint val="96000"/>
                <a:lumMod val="104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Öğrenciler derse ilişkin merak ettikleri diğer konularda dersin öğretim elemanı ile “maltepe.edu.tr” uzantılı e-posta adresi üzerinden de iletişime geçebilir.</a:t>
          </a:r>
          <a:endParaRPr lang="en-US" sz="2000" kern="1200"/>
        </a:p>
      </dsp:txBody>
      <dsp:txXfrm>
        <a:off x="69680" y="3473369"/>
        <a:ext cx="6692852" cy="1288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C0CD1-FC1B-4B76-B967-8DBDD2F0B8C6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A0103-66C8-4270-82EB-58587FB488EA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4AB27-9D98-44A4-82AE-4156ADAAE0BE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Blackboard sistemine, “blackboard.maltepe.edu.tr” adresinden MÜBİS kullanıcı adı ve şifresi ile giriş yapılabilir.</a:t>
          </a:r>
          <a:endParaRPr lang="en-US" sz="1800" kern="1200"/>
        </a:p>
      </dsp:txBody>
      <dsp:txXfrm>
        <a:off x="1279109" y="2185"/>
        <a:ext cx="5553102" cy="1107454"/>
      </dsp:txXfrm>
    </dsp:sp>
    <dsp:sp modelId="{B37EE55D-EE15-4046-8FC3-15B81D8DDCC2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80DBF-1553-41E5-B8FF-CC3699443FF5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3E768-931C-4A52-9B1E-BA23E12B2C56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Blackboard sisteminde derslere katılmak için ekranın sol kısmında yer alan dersler sekmesine tıklanması ve ilgili dersin seçilmesi gerekir. </a:t>
          </a:r>
          <a:endParaRPr lang="en-US" sz="1800" kern="1200"/>
        </a:p>
      </dsp:txBody>
      <dsp:txXfrm>
        <a:off x="1279109" y="1386503"/>
        <a:ext cx="5553102" cy="1107454"/>
      </dsp:txXfrm>
    </dsp:sp>
    <dsp:sp modelId="{8767A628-D70B-4F9C-869A-4D34156E5AC6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BE794-27C9-4816-BEC9-4282397E4F00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50CB0-6174-4F93-ACE8-89D655E9983F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Blackboard’da dersleri hem eşzamanlı olarak hem de kayıttan takip etmek mümkündür. </a:t>
          </a:r>
          <a:endParaRPr lang="en-US" sz="1800" kern="1200"/>
        </a:p>
      </dsp:txBody>
      <dsp:txXfrm>
        <a:off x="1279109" y="2770821"/>
        <a:ext cx="5553102" cy="1107454"/>
      </dsp:txXfrm>
    </dsp:sp>
    <dsp:sp modelId="{5437F259-AAB1-49AF-975D-2DEE708C1612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0EC3-3DB7-4510-86C7-1D29638F94DF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79AB5-0354-48FD-BF23-BC8201466DCB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Blackboard sisteminin kullanımına ilişkin diğer soru ve sorunlar için muzem@maltepe.edu.tr e-posta adresi ile irtibata geçilebilir. </a:t>
          </a:r>
          <a:endParaRPr lang="en-US" sz="1800" kern="1200"/>
        </a:p>
      </dsp:txBody>
      <dsp:txXfrm>
        <a:off x="1279109" y="4155139"/>
        <a:ext cx="5553102" cy="11074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2E139-9DC4-3943-8AD8-C424154DFD8F}">
      <dsp:nvSpPr>
        <dsp:cNvPr id="0" name=""/>
        <dsp:cNvSpPr/>
      </dsp:nvSpPr>
      <dsp:spPr>
        <a:xfrm>
          <a:off x="0" y="543624"/>
          <a:ext cx="6832212" cy="13560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/>
            <a:t>Ara sınav</a:t>
          </a:r>
          <a:r>
            <a:rPr lang="tr-TR" sz="1900" kern="1200"/>
            <a:t>, her yarıyıl içerisinde konu kapsamı ve sayısı öğretim elemanı tarafından belirlenerek yapılır. Öğretim elemanı ara sınav yerine diğer çalışmaları (ödev, sunum vb.) da ölçme değerlendirme ölçütü kabul edilebilir. </a:t>
          </a:r>
          <a:endParaRPr lang="en-US" sz="1900" kern="1200"/>
        </a:p>
      </dsp:txBody>
      <dsp:txXfrm>
        <a:off x="66196" y="609820"/>
        <a:ext cx="6699820" cy="1223637"/>
      </dsp:txXfrm>
    </dsp:sp>
    <dsp:sp modelId="{3ECE6D58-E258-F04D-BCD9-7A4C16E8F53C}">
      <dsp:nvSpPr>
        <dsp:cNvPr id="0" name=""/>
        <dsp:cNvSpPr/>
      </dsp:nvSpPr>
      <dsp:spPr>
        <a:xfrm>
          <a:off x="0" y="1954374"/>
          <a:ext cx="6832212" cy="1356029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96000"/>
                <a:lumMod val="104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/>
            <a:t>Kısa sınavlar</a:t>
          </a:r>
          <a:r>
            <a:rPr lang="tr-TR" sz="1900" kern="1200"/>
            <a:t>, öğretim elemanı tarafından sayı ve zamanını önceden duyurularak ders saatinin bir bölümünde yapılabilir. </a:t>
          </a:r>
          <a:endParaRPr lang="en-US" sz="1900" kern="1200"/>
        </a:p>
      </dsp:txBody>
      <dsp:txXfrm>
        <a:off x="66196" y="2020570"/>
        <a:ext cx="6699820" cy="1223637"/>
      </dsp:txXfrm>
    </dsp:sp>
    <dsp:sp modelId="{997AC645-2E0D-AB48-A0E3-60676AB03AF4}">
      <dsp:nvSpPr>
        <dsp:cNvPr id="0" name=""/>
        <dsp:cNvSpPr/>
      </dsp:nvSpPr>
      <dsp:spPr>
        <a:xfrm>
          <a:off x="0" y="3365124"/>
          <a:ext cx="6832212" cy="135602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6000"/>
                <a:lumMod val="104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/>
            <a:t>Yarıyıl sonu (final) sınavı</a:t>
          </a:r>
          <a:r>
            <a:rPr lang="tr-TR" sz="1900" kern="1200"/>
            <a:t>, yarıyıl sonunda öğrencinin o yarıyıldaki toplam bilgisinin ölçülmek ve değerlendirilmek için yapılır ve önemli ağırlığa sahiptir. </a:t>
          </a:r>
          <a:endParaRPr lang="en-US" sz="1900" kern="1200"/>
        </a:p>
      </dsp:txBody>
      <dsp:txXfrm>
        <a:off x="66196" y="3431320"/>
        <a:ext cx="6699820" cy="1223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29A26-8652-4744-9BAB-43B05C5A052A}">
      <dsp:nvSpPr>
        <dsp:cNvPr id="0" name=""/>
        <dsp:cNvSpPr/>
      </dsp:nvSpPr>
      <dsp:spPr>
        <a:xfrm>
          <a:off x="0" y="6720"/>
          <a:ext cx="8987404" cy="1784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Ara sınava veya benzeri diğer çalışmalara katılmamış öğrencilerin mazeretleri, dersin öğretim elemanı tarafından değerlendirilir ve uygulanacak işlem öğretim elemanı tarafından belirlenir. </a:t>
          </a:r>
          <a:endParaRPr lang="en-US" sz="2500" kern="1200"/>
        </a:p>
      </dsp:txBody>
      <dsp:txXfrm>
        <a:off x="87100" y="93820"/>
        <a:ext cx="8813204" cy="1610050"/>
      </dsp:txXfrm>
    </dsp:sp>
    <dsp:sp modelId="{4BEA856E-7B7D-DE45-B6B1-2460902E0476}">
      <dsp:nvSpPr>
        <dsp:cNvPr id="0" name=""/>
        <dsp:cNvSpPr/>
      </dsp:nvSpPr>
      <dsp:spPr>
        <a:xfrm>
          <a:off x="0" y="1862970"/>
          <a:ext cx="8987404" cy="17842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Yarıyıl sonu (final) sınavlarına katılmak zorunludur. Yarıyıl sonu (final) sınavına katılmayan öğrenciler dersten başarısız sayılır. Yarıyıl sınavına katılmayarak başarısız sayılan öğrenciler o dersin Bütünleme Sınavına katılabilir. </a:t>
          </a:r>
          <a:endParaRPr lang="en-US" sz="2500" kern="1200"/>
        </a:p>
      </dsp:txBody>
      <dsp:txXfrm>
        <a:off x="87100" y="1950070"/>
        <a:ext cx="8813204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4225-E98B-A645-B162-91953BF013DB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6031-147D-F749-A98A-D998088BED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7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56588-BF9C-754D-BA65-C9781A0A2BFD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F1CCA-29C1-C742-9A3D-974D56955C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73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F1CCA-29C1-C742-9A3D-974D56955C79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33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F1CCA-29C1-C742-9A3D-974D56955C7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9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78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502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4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789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958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614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58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18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9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50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80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83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34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28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92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D408-3B69-4449-83C6-DD3BBB30E48C}" type="datetimeFigureOut">
              <a:rPr lang="tr-TR" smtClean="0"/>
              <a:t>28.09.2022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112959-D537-43EE-805A-46A6E0BF5F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4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  <p:sldLayoutId id="21474843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95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0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17" y="-786"/>
            <a:ext cx="2922967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5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9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7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8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9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0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1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2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3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4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5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6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28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18969" y="804335"/>
            <a:ext cx="5768697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 dirty="0">
                <a:solidFill>
                  <a:schemeClr val="tx1"/>
                </a:solidFill>
              </a:rPr>
              <a:t>T.C. </a:t>
            </a:r>
            <a:br>
              <a:rPr lang="en-US" sz="4600" b="1" dirty="0">
                <a:solidFill>
                  <a:schemeClr val="tx1"/>
                </a:solidFill>
              </a:rPr>
            </a:br>
            <a:r>
              <a:rPr lang="en-US" sz="4600" b="1" dirty="0">
                <a:solidFill>
                  <a:schemeClr val="tx1"/>
                </a:solidFill>
              </a:rPr>
              <a:t>MALTEPE ÜNİVERSİTESİ</a:t>
            </a:r>
            <a:br>
              <a:rPr lang="en-US" sz="4600" b="1" dirty="0">
                <a:solidFill>
                  <a:schemeClr val="tx1"/>
                </a:solidFill>
              </a:rPr>
            </a:br>
            <a:r>
              <a:rPr lang="en-US" sz="4600" b="1" dirty="0">
                <a:solidFill>
                  <a:schemeClr val="tx1"/>
                </a:solidFill>
              </a:rPr>
              <a:t>HUKUK FAKÜLTESİ </a:t>
            </a:r>
            <a:br>
              <a:rPr lang="en-US" sz="4600" b="1" dirty="0">
                <a:solidFill>
                  <a:schemeClr val="tx1"/>
                </a:solidFill>
              </a:rPr>
            </a:br>
            <a:r>
              <a:rPr lang="en-US" sz="4600" b="1" dirty="0">
                <a:solidFill>
                  <a:schemeClr val="tx1"/>
                </a:solidFill>
              </a:rPr>
              <a:t>2022-2023 EĞİTİM ÖĞRETİM YILI ORYANTASYON PROGRAMI</a:t>
            </a:r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25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Haftalık Ders Programı</a:t>
            </a:r>
            <a:endParaRPr lang="tr-TR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167F1418-4EA6-810A-9293-6FA326A06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7927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27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0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2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Ders İzlencesi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</a:t>
            </a:r>
            <a:r>
              <a:rPr lang="en-US" sz="2400" b="1" dirty="0" err="1">
                <a:solidFill>
                  <a:srgbClr val="FFFFFF"/>
                </a:solidFill>
              </a:rPr>
              <a:t>Ders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izlencesi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amacını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kapsamını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haftalık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olarak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işlenecek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konuları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ölçme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değerlendirme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sistemini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derste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kullanılacak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asıl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yardımcı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kaynakları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ilişkin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öğrenim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çıktılarını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gösterir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4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İzlencesi</a:t>
            </a:r>
            <a:endParaRPr lang="tr-TR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7473A319-4B70-5784-3CED-4F2CB24BF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74894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62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6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Blackboard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*Blackboard, </a:t>
            </a:r>
            <a:r>
              <a:rPr lang="en-US" sz="2400" b="1" dirty="0" err="1">
                <a:solidFill>
                  <a:srgbClr val="FFFFFF"/>
                </a:solidFill>
              </a:rPr>
              <a:t>öğrencilerin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öğretim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üyeleriyle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iletişime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geçebileceği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canlı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derslerin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uzaktan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yürütüldüğü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ders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materyallerinin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paylaşıldığı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sınavların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yapıldığı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bir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bilişim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sistemidir</a:t>
            </a:r>
            <a:r>
              <a:rPr lang="en-US" sz="2400" b="1" dirty="0">
                <a:solidFill>
                  <a:srgbClr val="FFFFFF"/>
                </a:solidFill>
              </a:rPr>
              <a:t>. 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1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2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Blackboard</a:t>
            </a:r>
            <a:endParaRPr lang="tr-TR" sz="2500">
              <a:solidFill>
                <a:schemeClr val="bg1"/>
              </a:solidFill>
            </a:endParaRP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İçerik Yer Tutucusu 2">
            <a:extLst>
              <a:ext uri="{FF2B5EF4-FFF2-40B4-BE49-F238E27FC236}">
                <a16:creationId xmlns:a16="http://schemas.microsoft.com/office/drawing/2014/main" id="{4FBDBB62-1D35-3AE3-B3F8-DDC5BD457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549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113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6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Sınavlar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1800" b="1" dirty="0">
                <a:solidFill>
                  <a:srgbClr val="FFFFFF"/>
                </a:solidFill>
              </a:rPr>
              <a:t>*</a:t>
            </a:r>
            <a:r>
              <a:rPr lang="tr-TR" sz="2400" b="1" dirty="0">
                <a:solidFill>
                  <a:srgbClr val="FFFFFF"/>
                </a:solidFill>
              </a:rPr>
              <a:t>Öğrencilerin bilgisini ölçme ve değerlendirme amacıyla her ders için bir yarıyıl sonu (final) sınavı yapılır. Yarıyıl içerisinde öğretim elemanının takdir ettiği şekilde çeşitli sınav ve ders içi çalışmalar yapılarak öğrencinin o dersten alacağı yarıyıl başarı notu belirlenir. </a:t>
            </a:r>
          </a:p>
          <a:p>
            <a:endParaRPr lang="tr-TR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6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Çeşitleri</a:t>
            </a:r>
            <a:endParaRPr lang="tr-TR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32E0D51C-5A2C-80AA-14D7-B49F92F7DD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9442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837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17" y="-786"/>
            <a:ext cx="2989516" cy="6854040"/>
            <a:chOff x="6627813" y="194833"/>
            <a:chExt cx="1952625" cy="5678918"/>
          </a:xfrm>
          <a:solidFill>
            <a:schemeClr val="bg2">
              <a:alpha val="80000"/>
            </a:schemeClr>
          </a:solidFill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tr-T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Sınavlara Nasıl Katılabilirim?</a:t>
            </a:r>
            <a:endParaRPr lang="tr-TR" sz="2800"/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Sınavlar, öğrencilere duyurulan yer, tarih ve saatte yapılır.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takvimleri, Maltepe Üniversitesi Hukuk Fakültesi web sitesindeki "Duyurular" kısmında ilan edilir.</a:t>
            </a:r>
          </a:p>
        </p:txBody>
      </p:sp>
    </p:spTree>
    <p:extLst>
      <p:ext uri="{BB962C8B-B14F-4D97-AF65-F5344CB8AC3E}">
        <p14:creationId xmlns:p14="http://schemas.microsoft.com/office/powerpoint/2010/main" val="339284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D0803-0133-49C2-9858-E132FF173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Sınava Katılmazsam Ne Olur?</a:t>
            </a:r>
            <a:endParaRPr lang="tr-T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79F6D6-AB42-424F-9B81-E57F502B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5BAFE5D0-C0A7-4C07-B852-6F0A7CF2A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B8A2F2CF-76F2-5CFC-9A1A-06EE9331C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258748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411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D0803-0133-49C2-9858-E132FF173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Sınav Sonucumu Nasıl Öğrenebilirim?</a:t>
            </a:r>
            <a:endParaRPr lang="tr-T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79F6D6-AB42-424F-9B81-E57F502B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5BAFE5D0-C0A7-4C07-B852-6F0A7CF2A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8288AD00-9456-C151-3D52-B400A302A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61350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61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27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Hakkımda Hangi Yönetmelik Uygulanır?</a:t>
            </a:r>
            <a:endParaRPr lang="tr-TR" sz="27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8448EFFF-0863-6CAE-74F6-6F7483B437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6068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705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C8C9F670-D457-4F9E-BDA1-B6468C778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Sınavlarda Başarısız Olursam Ne Olur? </a:t>
            </a:r>
            <a:endParaRPr lang="tr-TR" dirty="0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240E2333-C7BB-42CB-A674-0BE0C8ED7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6CADF7DA-72EF-4990-9F27-D443BAF7D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8" name="İçerik Yer Tutucusu 2">
            <a:extLst>
              <a:ext uri="{FF2B5EF4-FFF2-40B4-BE49-F238E27FC236}">
                <a16:creationId xmlns:a16="http://schemas.microsoft.com/office/drawing/2014/main" id="{BC0E72A2-EE38-E25E-D7E1-4DFF43596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870417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7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Sınav Sonucuna İtiraz Edebilir Miyim?</a:t>
            </a:r>
            <a:endParaRPr lang="tr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Sınav sonucuna itiraz etmek isteyen öğrenciler, sınav sonucunun duyurulduğu tarihten itibaren beş iş günü içerisinde itiraz dilekçesini Fakülte Dekanlığına ulaştırması gerekir.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Dekanlık itirazın değerlendirilmesi için bir komisyon görevlendirir.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Komisyon, en geç beş iş günü içerisinde ilgili itirazı sonuçlandırır ve raporunu dekanlığa sunar. Raporu, ilk fakülte yönetim kurulu toplantısında değerlendirilerek karara bağlanır. </a:t>
            </a:r>
          </a:p>
          <a:p>
            <a:endParaRPr lang="tr-T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08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Bütünleme Sınavı</a:t>
            </a:r>
            <a:endParaRPr lang="tr-TR">
              <a:solidFill>
                <a:schemeClr val="bg1"/>
              </a:solidFill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8" name="İçerik Yer Tutucusu 2">
            <a:extLst>
              <a:ext uri="{FF2B5EF4-FFF2-40B4-BE49-F238E27FC236}">
                <a16:creationId xmlns:a16="http://schemas.microsoft.com/office/drawing/2014/main" id="{6FB258AF-D40A-4029-AF1B-4152CC8AE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35383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3428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8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Kütüphane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</a:t>
            </a:r>
            <a:r>
              <a:rPr lang="en-US" sz="2400" b="1" dirty="0" err="1">
                <a:solidFill>
                  <a:srgbClr val="FFFFFF"/>
                </a:solidFill>
              </a:rPr>
              <a:t>Hukuk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kaynakları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açısından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zengin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kütüphanemizden</a:t>
            </a:r>
            <a:r>
              <a:rPr lang="en-US" sz="2400" b="1" dirty="0">
                <a:solidFill>
                  <a:srgbClr val="FFFFFF"/>
                </a:solidFill>
              </a:rPr>
              <a:t> 30 </a:t>
            </a:r>
            <a:r>
              <a:rPr lang="en-US" sz="2400" b="1" dirty="0" err="1">
                <a:solidFill>
                  <a:srgbClr val="FFFFFF"/>
                </a:solidFill>
              </a:rPr>
              <a:t>gün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süre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ile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kitap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ödünç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almak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mümkündür</a:t>
            </a:r>
            <a:r>
              <a:rPr lang="en-US" sz="2400" b="1" dirty="0">
                <a:solidFill>
                  <a:srgbClr val="FFFFFF"/>
                </a:solidFill>
              </a:rPr>
              <a:t>. 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97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3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Kütüphaneye Erişim</a:t>
            </a:r>
            <a:endParaRPr lang="tr-TR" sz="33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kütüphaneyi fiziksel olarak kullanabilir. Kütüphane, kampüs dışından ise “kutuphane.maltepe.edu.tr” adresinden VETİS sistemi ile çevrimiçi kullanılabilir. 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VETİS sistemine “yeni-kutuphane.maltepe.edu.tr/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vetisbt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/” adresinden, ‘Sisteme Giriş Yap’ sekmesi üzerinden mail adreslerinize ve telefonlarınıza Kütüphane tarafından gönderilen kullanıcı adı ve şifresi ile girilir. </a:t>
            </a:r>
          </a:p>
          <a:p>
            <a:pPr marL="0" indent="0">
              <a:buNone/>
            </a:pPr>
            <a:endParaRPr lang="tr-TR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67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VETİS ana sayfasında hukuk veri tabanları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Lexpera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Jurix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HukukTürk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Legal Online,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Legalbank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Turcademy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temel çevrimiçi hukuk platformlarına ulaşmak mümkündür.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Maltepe Üniversitesi Kütüphanesi’nden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Law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Handbooks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Law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kıymetli koleksiyonlara ve elektronik hukuk bibliyografyalarına erişim mümkündür. Bu kaynaklara kütüphane web sayfasında ‘Kampüs Dışı Erişim’ sekmesi altındaki ‘Açık Erişimli Kaynaklar’ sekmesine tıklayarak ulaşılabilir.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571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27FE0C2-9C19-4FB7-81C0-06ECDD8C0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766EED2-C3B3-40C6-A5D8-FFF5894B9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CFBF839-A629-4019-9F3D-C15269EEC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13B7060-C0FD-4F48-BD18-CEC2F6CF4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A344E7D3-1355-48C1-9904-2405426C4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7A0AFB45-BC4E-4AB7-A8FF-D61849E41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18BD2B14-C775-4442-B02E-E842C96F1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D43EE30E-A569-4394-B036-B0954A88D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F6178D34-57BD-47F7-A56E-14FC1BB22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FFD3B6D6-3AE3-47BC-97D9-CDA2EFCA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C34EB72-4D8B-4039-B1FE-891F22FEB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55A3A4AF-6FE1-4C4B-9286-35AF8C6E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BBF339A0-40DC-4DCB-BF13-4143D7B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C0D9DD5-F48B-4179-BF11-4D156DA02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A9168E85-6CFA-435B-8A6B-D32486C90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9293C87B-0616-4B2B-B082-B3362CA3F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F2728C57-B738-4443-9FC2-3C060715FF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766F97F3-2B2B-4253-BEC7-BC9C7DFF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F2F1BCB5-62E3-482A-A671-8514CD517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9B93AE6-0173-4CA9-A70C-F4D5D9B37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E7FEE511-B4FE-4967-9E02-B802810A9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374E8AF9-DC1D-4FEB-A65B-1F0F82912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89BB8488-306B-461B-846C-5E22664AF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987A2146-569C-4EF6-9CA1-D72961EBD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70334992-12F8-4924-B32E-420C3FDB1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A5B2F0D2-1D46-46DD-A818-60309624D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F1A843A-A6BC-4027-A46F-8EA29D26F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2507F48C-66CC-4AFA-B9A7-360743221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4542078-E6A8-432D-8A8B-24604A3A5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arklı renkli soru işaretleri">
            <a:extLst>
              <a:ext uri="{FF2B5EF4-FFF2-40B4-BE49-F238E27FC236}">
                <a16:creationId xmlns:a16="http://schemas.microsoft.com/office/drawing/2014/main" id="{A72EB76D-B11A-AB2B-140B-9380288073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A4E48887-9270-4938-917C-2297B0C11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5E97A4B5-D696-4FFB-96EC-3969211AC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F4247FDA-9D72-4A20-A953-DB75522DB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178119CE-10A3-403E-B327-39FD33628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BF9051C7-DAAA-4503-B8B3-2FDE0E055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4B7EA962-12FB-487A-B341-0A6DE77E5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3610D4C8-EFBD-414C-8846-54C5698FB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C21E675F-1DAB-4885-B9DA-AB4632E51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7FE17559-57E1-41D8-9A82-52F0E1EC8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4D6BE54E-E15B-4BF7-AE9B-CA850E4C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C8CF1FE0-6D44-40D4-BC9E-2D2BAAC0FF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4D8CD99F-0D63-4EC0-9E69-33C935AA9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2D1B0E6D-2301-4B85-87D9-2600A123F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3" y="2514600"/>
            <a:ext cx="8915399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/>
              <a:t>SSS</a:t>
            </a:r>
            <a:endParaRPr lang="en-US" sz="540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89213" y="4777379"/>
            <a:ext cx="8915399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/>
              <a:t>*Sık Sorulan Sorular</a:t>
            </a:r>
          </a:p>
          <a:p>
            <a:endParaRPr lang="en-US" sz="180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9FB5BCB-55FF-44E8-B475-CB515D39D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5" name="Freeform 27">
              <a:extLst>
                <a:ext uri="{FF2B5EF4-FFF2-40B4-BE49-F238E27FC236}">
                  <a16:creationId xmlns:a16="http://schemas.microsoft.com/office/drawing/2014/main" id="{842B4885-EC21-455B-8A5B-7CDE2D30F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CE92F8D5-5207-478F-9179-D21A5D86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4C8A7AE2-A784-4F54-9BF4-F4EB9C536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AEAB3670-1604-4BFA-B67E-36C910957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FBA6345B-00E7-445F-9ED1-912D336F7E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A71B4879-E81B-4A29-9124-003FE383B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18C79535-6DB6-4370-B6AD-61618DEC2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592032C5-4D35-44F8-839E-268D55CBC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DDE5CD19-C4AD-4E06-AB6B-4D7CC554F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9767786B-D368-4A7A-A045-B98239B13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7B496475-025E-42C3-B075-3AF1731E3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148AF32A-DFE9-4CA7-9CFE-945ED38C7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2AA32FB-B608-41B6-8760-AA1367392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Freeform 33">
            <a:extLst>
              <a:ext uri="{FF2B5EF4-FFF2-40B4-BE49-F238E27FC236}">
                <a16:creationId xmlns:a16="http://schemas.microsoft.com/office/drawing/2014/main" id="{BCEEA0D8-22D2-4E96-ABCB-99344CEBC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83516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17" y="-786"/>
            <a:ext cx="2989516" cy="6854040"/>
            <a:chOff x="6627813" y="194833"/>
            <a:chExt cx="1952625" cy="5678918"/>
          </a:xfrm>
          <a:solidFill>
            <a:schemeClr val="bg2">
              <a:alpha val="80000"/>
            </a:schemeClr>
          </a:solidFill>
        </p:grpSpPr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Üstten Ders Alabilir Miyim?</a:t>
            </a:r>
            <a:endParaRPr lang="tr-TR"/>
          </a:p>
        </p:txBody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içerisinde bulunduğu yarıyılda tanımlı tüm dersleri aldığında geriye kalan kredi sayısına göre üstten ders alma imkanına sahiptir. 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yarıyıldan itibaren yarıyıl kredi yükü, Genel Ağırlıklı Not Ortalaması (GANO) en az 2,50 olan öğrenciler için 2 kredi, en az 3,00 olanlar için 4 kredi, en az 3,50 olanlar için 6 kredi daha arttırabilir. 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işlemi öğrencinin danışmanı gerçekleştirir.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901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Danışmanıma Nasıl Ulaşırım? </a:t>
            </a:r>
            <a:endParaRPr lang="tr-TR">
              <a:solidFill>
                <a:schemeClr val="bg1"/>
              </a:solidFill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0ACDDD79-1A79-C8C1-D462-0135C82A93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230979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9124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ir mezun satırının arka kısmı">
            <a:extLst>
              <a:ext uri="{FF2B5EF4-FFF2-40B4-BE49-F238E27FC236}">
                <a16:creationId xmlns:a16="http://schemas.microsoft.com/office/drawing/2014/main" id="{AB4F2E86-5913-172E-DCA9-B46F0E34F7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678" r="9091" b="97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0" name="Freeform 5">
            <a:extLst>
              <a:ext uri="{FF2B5EF4-FFF2-40B4-BE49-F238E27FC236}">
                <a16:creationId xmlns:a16="http://schemas.microsoft.com/office/drawing/2014/main" id="{FDAA37B6-540E-4805-AC2B-B91E6D6D1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0391775" cy="6858000"/>
          </a:xfrm>
          <a:custGeom>
            <a:avLst/>
            <a:gdLst>
              <a:gd name="T0" fmla="*/ 0 w 2184"/>
              <a:gd name="T1" fmla="*/ 1441 h 1441"/>
              <a:gd name="T2" fmla="*/ 1482 w 2184"/>
              <a:gd name="T3" fmla="*/ 1441 h 1441"/>
              <a:gd name="T4" fmla="*/ 2161 w 2184"/>
              <a:gd name="T5" fmla="*/ 762 h 1441"/>
              <a:gd name="T6" fmla="*/ 2161 w 2184"/>
              <a:gd name="T7" fmla="*/ 678 h 1441"/>
              <a:gd name="T8" fmla="*/ 1483 w 2184"/>
              <a:gd name="T9" fmla="*/ 0 h 1441"/>
              <a:gd name="T10" fmla="*/ 0 w 2184"/>
              <a:gd name="T11" fmla="*/ 0 h 1441"/>
              <a:gd name="T12" fmla="*/ 0 w 2184"/>
              <a:gd name="T13" fmla="*/ 1441 h 1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84" h="1441">
                <a:moveTo>
                  <a:pt x="0" y="1441"/>
                </a:moveTo>
                <a:cubicBezTo>
                  <a:pt x="1482" y="1441"/>
                  <a:pt x="1482" y="1441"/>
                  <a:pt x="1482" y="1441"/>
                </a:cubicBezTo>
                <a:cubicBezTo>
                  <a:pt x="2161" y="762"/>
                  <a:pt x="2161" y="762"/>
                  <a:pt x="2161" y="762"/>
                </a:cubicBezTo>
                <a:cubicBezTo>
                  <a:pt x="2184" y="739"/>
                  <a:pt x="2184" y="701"/>
                  <a:pt x="2161" y="678"/>
                </a:cubicBezTo>
                <a:cubicBezTo>
                  <a:pt x="1483" y="0"/>
                  <a:pt x="1483" y="0"/>
                  <a:pt x="1483" y="0"/>
                </a:cubicBezTo>
                <a:cubicBezTo>
                  <a:pt x="0" y="0"/>
                  <a:pt x="0" y="0"/>
                  <a:pt x="0" y="0"/>
                </a:cubicBezTo>
                <a:lnTo>
                  <a:pt x="0" y="1441"/>
                </a:lnTo>
                <a:close/>
              </a:path>
            </a:pathLst>
          </a:cu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1867" y="626533"/>
            <a:ext cx="7128933" cy="1278467"/>
          </a:xfrm>
        </p:spPr>
        <p:txBody>
          <a:bodyPr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200" b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Olmak İçin Ortalama</a:t>
            </a:r>
            <a:r>
              <a:rPr lang="tr-TR" sz="3200" b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Kaç</a:t>
            </a:r>
            <a:r>
              <a:rPr lang="pt-BR" sz="3200" b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pt-BR" sz="3200" b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tr-TR" sz="3200">
              <a:solidFill>
                <a:srgbClr val="FEFF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1868" y="2133599"/>
            <a:ext cx="7493000" cy="429623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 Fakültesi ders planlarında yer alan tüm dersleri alarak bu derslerde başarılı olmuş ve </a:t>
            </a:r>
            <a:r>
              <a:rPr lang="tr-TR" sz="2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az 2.00 olan öğrenciler üniversite eğitim ve öğretimini tamamlamış sayılır.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tr-TR" sz="2000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Öğrenimlerini yarıyıl kaybı olmadan, disiplin cezası almadan ve </a:t>
            </a:r>
            <a:r>
              <a:rPr lang="tr-TR" sz="2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3.00-3.49 ile tamamlayan öğrenciler onur, 3.50+ ile tamamlayan öğrenciler ise yüksek onur derecesiyle mezun olurlar.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tr-TR" sz="2000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Lisans öğrenimini tamamlamayan/tamamlayamayan öğrencilerin </a:t>
            </a:r>
            <a:r>
              <a:rPr lang="tr-TR" sz="2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önlisans</a:t>
            </a: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diploması almaları veya yüksekokula intibak ettirilmeleri; Lisans Öğrenimlerini Tamamlamayan veya Tamamlayamayanların </a:t>
            </a:r>
            <a:r>
              <a:rPr lang="tr-TR" sz="20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Önlisans</a:t>
            </a:r>
            <a:r>
              <a:rPr lang="tr-TR" sz="20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Diploması Almaları veya Meslek Yüksekokullarına İntibakları Hakkında Yönetmelik hükümlerine göre yapılır.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tr-TR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7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8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9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0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1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2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40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0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      MÜBİS 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</a:t>
            </a:r>
            <a:r>
              <a:rPr lang="en-US" sz="2400" b="1" dirty="0" err="1">
                <a:solidFill>
                  <a:srgbClr val="FFFFFF"/>
                </a:solidFill>
              </a:rPr>
              <a:t>Öğrenciler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öğretim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elemanları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tarafından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yoğun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bir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şekilde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kullanılan</a:t>
            </a:r>
            <a:r>
              <a:rPr lang="en-US" sz="2400" b="1" dirty="0">
                <a:solidFill>
                  <a:srgbClr val="FFFFFF"/>
                </a:solidFill>
              </a:rPr>
              <a:t> MÜBİS, </a:t>
            </a:r>
            <a:r>
              <a:rPr lang="en-US" sz="2400" b="1" dirty="0" err="1">
                <a:solidFill>
                  <a:srgbClr val="FFFFFF"/>
                </a:solidFill>
              </a:rPr>
              <a:t>bir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bilişim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sistemi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olup</a:t>
            </a:r>
            <a:r>
              <a:rPr lang="en-US" sz="2400" b="1" dirty="0">
                <a:solidFill>
                  <a:srgbClr val="FFFFFF"/>
                </a:solidFill>
              </a:rPr>
              <a:t>, "Maltepe </a:t>
            </a:r>
            <a:r>
              <a:rPr lang="en-US" sz="2400" b="1" dirty="0" err="1">
                <a:solidFill>
                  <a:srgbClr val="FFFFFF"/>
                </a:solidFill>
              </a:rPr>
              <a:t>Üniversitesi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Bilişim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Sistemi</a:t>
            </a:r>
            <a:r>
              <a:rPr lang="en-US" sz="2400" b="1" dirty="0">
                <a:solidFill>
                  <a:srgbClr val="FFFFFF"/>
                </a:solidFill>
              </a:rPr>
              <a:t>” </a:t>
            </a:r>
            <a:r>
              <a:rPr lang="en-US" sz="2400" b="1" dirty="0" err="1">
                <a:solidFill>
                  <a:srgbClr val="FFFFFF"/>
                </a:solidFill>
              </a:rPr>
              <a:t>ifadesinin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kısaltmasıdır</a:t>
            </a:r>
            <a:r>
              <a:rPr lang="en-US" sz="2400" b="1" dirty="0">
                <a:solidFill>
                  <a:srgbClr val="FFFFFF"/>
                </a:solidFill>
              </a:rPr>
              <a:t>.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86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A4E69DF3-C16B-4CBD-8857-D59C8479D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7AB2EB7B-4C6C-4017-BC1C-0EEB1C071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8FB2176-2571-46C3-BFBA-2F2E1DC5B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sz="2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Ortalamam En Az Kaç Olmalıdır? Sınamalı Öğrenci Ne Demektir?</a:t>
            </a:r>
            <a:endParaRPr lang="tr-TR" sz="2500">
              <a:solidFill>
                <a:schemeClr val="bg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A0DC283-51CC-4141-8438-9F589B73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62" name="İçerik Yer Tutucusu 2">
            <a:extLst>
              <a:ext uri="{FF2B5EF4-FFF2-40B4-BE49-F238E27FC236}">
                <a16:creationId xmlns:a16="http://schemas.microsoft.com/office/drawing/2014/main" id="{106603B8-01C2-EEBC-034E-18FCCC643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299488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596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0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6F1E992-B14A-4FD5-8E41-E19C83492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17" y="-786"/>
            <a:ext cx="2922967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04" name="Freeform 27">
              <a:extLst>
                <a:ext uri="{FF2B5EF4-FFF2-40B4-BE49-F238E27FC236}">
                  <a16:creationId xmlns:a16="http://schemas.microsoft.com/office/drawing/2014/main" id="{69C544B6-3EB8-40C0-BBA0-D6825A339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5" name="Freeform 28">
              <a:extLst>
                <a:ext uri="{FF2B5EF4-FFF2-40B4-BE49-F238E27FC236}">
                  <a16:creationId xmlns:a16="http://schemas.microsoft.com/office/drawing/2014/main" id="{008ED5F3-C2B0-4C4B-864A-381723C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23CC4B0B-BFBC-4B5D-87E1-9E641526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30">
              <a:extLst>
                <a:ext uri="{FF2B5EF4-FFF2-40B4-BE49-F238E27FC236}">
                  <a16:creationId xmlns:a16="http://schemas.microsoft.com/office/drawing/2014/main" id="{C346C5BB-C560-432B-B712-CC4188B6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31">
              <a:extLst>
                <a:ext uri="{FF2B5EF4-FFF2-40B4-BE49-F238E27FC236}">
                  <a16:creationId xmlns:a16="http://schemas.microsoft.com/office/drawing/2014/main" id="{A5D527C1-B6DA-42CF-8499-7561AF3C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32">
              <a:extLst>
                <a:ext uri="{FF2B5EF4-FFF2-40B4-BE49-F238E27FC236}">
                  <a16:creationId xmlns:a16="http://schemas.microsoft.com/office/drawing/2014/main" id="{79811171-A408-48D1-B498-29EEB218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33">
              <a:extLst>
                <a:ext uri="{FF2B5EF4-FFF2-40B4-BE49-F238E27FC236}">
                  <a16:creationId xmlns:a16="http://schemas.microsoft.com/office/drawing/2014/main" id="{CAB35AA3-C384-40C1-972D-E9CF2ECEB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1" name="Freeform 34">
              <a:extLst>
                <a:ext uri="{FF2B5EF4-FFF2-40B4-BE49-F238E27FC236}">
                  <a16:creationId xmlns:a16="http://schemas.microsoft.com/office/drawing/2014/main" id="{F1FB2FB4-BDB4-49C0-B229-C44C3A652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2" name="Freeform 35">
              <a:extLst>
                <a:ext uri="{FF2B5EF4-FFF2-40B4-BE49-F238E27FC236}">
                  <a16:creationId xmlns:a16="http://schemas.microsoft.com/office/drawing/2014/main" id="{911B13BF-C299-4EDA-AC49-B43C6E01B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3" name="Freeform 36">
              <a:extLst>
                <a:ext uri="{FF2B5EF4-FFF2-40B4-BE49-F238E27FC236}">
                  <a16:creationId xmlns:a16="http://schemas.microsoft.com/office/drawing/2014/main" id="{46744126-7C1B-4B5B-BBB2-8F25CE557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4" name="Freeform 37">
              <a:extLst>
                <a:ext uri="{FF2B5EF4-FFF2-40B4-BE49-F238E27FC236}">
                  <a16:creationId xmlns:a16="http://schemas.microsoft.com/office/drawing/2014/main" id="{5DCDFB75-55EC-4221-A026-2DF2C8ACB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5" name="Freeform 38">
              <a:extLst>
                <a:ext uri="{FF2B5EF4-FFF2-40B4-BE49-F238E27FC236}">
                  <a16:creationId xmlns:a16="http://schemas.microsoft.com/office/drawing/2014/main" id="{F9DB045F-5C45-45BF-AFCB-2EA8DE14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17" name="Freeform 11">
            <a:extLst>
              <a:ext uri="{FF2B5EF4-FFF2-40B4-BE49-F238E27FC236}">
                <a16:creationId xmlns:a16="http://schemas.microsoft.com/office/drawing/2014/main" id="{1E86F813-D67B-409D-AA77-FA8878C2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0BB6E0-44F4-4938-8070-5992040BD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18969" y="804335"/>
            <a:ext cx="5768697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i="1">
                <a:solidFill>
                  <a:schemeClr val="tx1"/>
                </a:solidFill>
              </a:rPr>
              <a:t>T.C.</a:t>
            </a:r>
            <a:br>
              <a:rPr lang="en-US" sz="5400" b="1" i="1">
                <a:solidFill>
                  <a:schemeClr val="tx1"/>
                </a:solidFill>
              </a:rPr>
            </a:br>
            <a:r>
              <a:rPr lang="en-US" sz="5400" b="1" i="1">
                <a:solidFill>
                  <a:schemeClr val="tx1"/>
                </a:solidFill>
              </a:rPr>
              <a:t>MALTEPE ÜNİVERSİTESİ HUKUK FAKÜLTESİ’NE HOŞ GELDİNİZ.</a:t>
            </a:r>
          </a:p>
        </p:txBody>
      </p:sp>
    </p:spTree>
    <p:extLst>
      <p:ext uri="{BB962C8B-B14F-4D97-AF65-F5344CB8AC3E}">
        <p14:creationId xmlns:p14="http://schemas.microsoft.com/office/powerpoint/2010/main" val="2875037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C2ED0803-0133-49C2-9858-E132FF173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MÜBİS</a:t>
            </a:r>
            <a:endParaRPr lang="tr-TR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379F6D6-AB42-424F-9B81-E57F502B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5BAFE5D0-C0A7-4C07-B852-6F0A7CF2A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F041E303-AEAD-D8C4-1F97-9690BD402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720710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2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85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105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1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2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3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4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5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18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Öğretim Programı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*Bir </a:t>
            </a:r>
            <a:r>
              <a:rPr lang="en-US" sz="2400" b="1" dirty="0" err="1">
                <a:solidFill>
                  <a:srgbClr val="FFFFFF"/>
                </a:solidFill>
              </a:rPr>
              <a:t>öğrencinin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üniversite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hayatı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boyunca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seçim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işlemlerinde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takip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etmesi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gereken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öğrenim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hayatında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izleyeceği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yol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hakkında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öğrenciye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yol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haritası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çizen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programdır</a:t>
            </a:r>
            <a:r>
              <a:rPr lang="en-US" sz="2400" b="1" dirty="0">
                <a:solidFill>
                  <a:srgbClr val="FFFFFF"/>
                </a:solidFill>
              </a:rPr>
              <a:t>. 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88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 Programı</a:t>
            </a:r>
            <a:endParaRPr lang="tr-TR" sz="320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59F97751-BFEB-D907-D044-A6AAA8BDB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62635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192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6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Ders Seçimleri 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400" b="1" dirty="0">
                <a:solidFill>
                  <a:srgbClr val="FFFFFF"/>
                </a:solidFill>
              </a:rPr>
              <a:t>*Ders seçim işlemleri akademik takvimde belirtilen zaman dilimleri içerisinde MÜBİS üzerinden yapılmaktadır.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94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ED0803-0133-49C2-9858-E132FF173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tr-TR" b="1">
                <a:latin typeface="Times New Roman" panose="02020603050405020304" pitchFamily="18" charset="0"/>
                <a:cs typeface="Times New Roman" panose="02020603050405020304" pitchFamily="18" charset="0"/>
              </a:rPr>
              <a:t>Ders Seçimleri </a:t>
            </a:r>
            <a:endParaRPr lang="tr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79F6D6-AB42-424F-9B81-E57F502B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BAFE5D0-C0A7-4C07-B852-6F0A7CF2A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88D084DE-A8E6-CDCE-AC12-64C5E77C1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60146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0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>
              <a:alpha val="5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6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/>
            <a:r>
              <a:rPr lang="en-US" sz="5400" b="1">
                <a:solidFill>
                  <a:srgbClr val="FFFFFF"/>
                </a:solidFill>
              </a:rPr>
              <a:t>Haftalık Ders Programı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*</a:t>
            </a:r>
            <a:r>
              <a:rPr lang="en-US" sz="2400" b="1" dirty="0" err="1">
                <a:solidFill>
                  <a:srgbClr val="FFFFFF"/>
                </a:solidFill>
              </a:rPr>
              <a:t>Haftalık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programında</a:t>
            </a:r>
            <a:r>
              <a:rPr lang="en-US" sz="2400" b="1" dirty="0">
                <a:solidFill>
                  <a:srgbClr val="FFFFFF"/>
                </a:solidFill>
              </a:rPr>
              <a:t>, her </a:t>
            </a:r>
            <a:r>
              <a:rPr lang="en-US" sz="2400" b="1" dirty="0" err="1">
                <a:solidFill>
                  <a:srgbClr val="FFFFFF"/>
                </a:solidFill>
              </a:rPr>
              <a:t>hafta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hangi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dersin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hangi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saatlerde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yapılacağı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gösterilir</a:t>
            </a:r>
            <a:r>
              <a:rPr lang="en-US" sz="2400" b="1" dirty="0">
                <a:solidFill>
                  <a:srgbClr val="FFFFFF"/>
                </a:solidFill>
              </a:rPr>
              <a:t>. </a:t>
            </a:r>
          </a:p>
          <a:p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83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um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1670</Words>
  <Application>Microsoft Office PowerPoint</Application>
  <PresentationFormat>Geniş ekran</PresentationFormat>
  <Paragraphs>106</Paragraphs>
  <Slides>31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T.C.  MALTEPE ÜNİVERSİTESİ HUKUK FAKÜLTESİ  2022-2023 EĞİTİM ÖĞRETİM YILI ORYANTASYON PROGRAMI</vt:lpstr>
      <vt:lpstr>Hakkımda Hangi Yönetmelik Uygulanır?</vt:lpstr>
      <vt:lpstr>      MÜBİS </vt:lpstr>
      <vt:lpstr>MÜBİS</vt:lpstr>
      <vt:lpstr>Öğretim Programı</vt:lpstr>
      <vt:lpstr>Öğretim Programı</vt:lpstr>
      <vt:lpstr>Ders Seçimleri </vt:lpstr>
      <vt:lpstr>Ders Seçimleri </vt:lpstr>
      <vt:lpstr>Haftalık Ders Programı</vt:lpstr>
      <vt:lpstr>Haftalık Ders Programı</vt:lpstr>
      <vt:lpstr>Ders İzlencesi</vt:lpstr>
      <vt:lpstr>Ders İzlencesi</vt:lpstr>
      <vt:lpstr>Blackboard</vt:lpstr>
      <vt:lpstr>Blackboard</vt:lpstr>
      <vt:lpstr>Sınavlar</vt:lpstr>
      <vt:lpstr>Sınav Çeşitleri</vt:lpstr>
      <vt:lpstr>Sınavlara Nasıl Katılabilirim?</vt:lpstr>
      <vt:lpstr>Sınava Katılmazsam Ne Olur?</vt:lpstr>
      <vt:lpstr>Sınav Sonucumu Nasıl Öğrenebilirim?</vt:lpstr>
      <vt:lpstr>Sınavlarda Başarısız Olursam Ne Olur? </vt:lpstr>
      <vt:lpstr>Sınav Sonucuna İtiraz Edebilir Miyim?</vt:lpstr>
      <vt:lpstr>Bütünleme Sınavı</vt:lpstr>
      <vt:lpstr>Kütüphane</vt:lpstr>
      <vt:lpstr>Kütüphaneye Erişim</vt:lpstr>
      <vt:lpstr>Kaynaklar</vt:lpstr>
      <vt:lpstr>SSS</vt:lpstr>
      <vt:lpstr>Üstten Ders Alabilir Miyim?</vt:lpstr>
      <vt:lpstr>Danışmanıma Nasıl Ulaşırım? </vt:lpstr>
      <vt:lpstr>Mezun Olmak İçin Ortalamam Kaç Olmalıdır? </vt:lpstr>
      <vt:lpstr>Ortalamam En Az Kaç Olmalıdır? Sınamalı Öğrenci Ne Demektir?</vt:lpstr>
      <vt:lpstr>T.C. MALTEPE ÜNİVERSİTESİ HUKUK FAKÜLTESİ’NE HOŞ GELDİNİZ.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MALTEPE ÜNİVERSİTESİ HUKUK FAKÜLTESİ 2020-2021 EĞİTİM ÖĞRETİM YILI ORYANTASYON PROGRAMI</dc:title>
  <dc:creator>fatih İNAN</dc:creator>
  <cp:lastModifiedBy>serhat özkan</cp:lastModifiedBy>
  <cp:revision>67</cp:revision>
  <dcterms:created xsi:type="dcterms:W3CDTF">2020-09-19T21:28:38Z</dcterms:created>
  <dcterms:modified xsi:type="dcterms:W3CDTF">2022-09-28T14:55:02Z</dcterms:modified>
</cp:coreProperties>
</file>